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56" r:id="rId2"/>
    <p:sldId id="261" r:id="rId3"/>
    <p:sldId id="281" r:id="rId4"/>
    <p:sldId id="269" r:id="rId5"/>
    <p:sldId id="272" r:id="rId6"/>
    <p:sldId id="277" r:id="rId7"/>
    <p:sldId id="278" r:id="rId8"/>
    <p:sldId id="273" r:id="rId9"/>
    <p:sldId id="279" r:id="rId10"/>
    <p:sldId id="280" r:id="rId11"/>
    <p:sldId id="264" r:id="rId12"/>
  </p:sldIdLst>
  <p:sldSz cx="10693400" cy="7561263"/>
  <p:notesSz cx="6724650" cy="9874250"/>
  <p:custDataLst>
    <p:tags r:id="rId15"/>
  </p:custDataLst>
  <p:defaultTextStyle>
    <a:defPPr>
      <a:defRPr lang="fr-FR"/>
    </a:defPPr>
    <a:lvl1pPr marL="0" algn="l" defTabSz="1168237" rtl="0" eaLnBrk="1" latinLnBrk="0" hangingPunct="1">
      <a:defRPr sz="2300" kern="1200">
        <a:solidFill>
          <a:schemeClr val="tx1"/>
        </a:solidFill>
        <a:latin typeface="+mn-lt"/>
        <a:ea typeface="+mn-ea"/>
        <a:cs typeface="+mn-cs"/>
      </a:defRPr>
    </a:lvl1pPr>
    <a:lvl2pPr marL="584119" algn="l" defTabSz="1168237" rtl="0" eaLnBrk="1" latinLnBrk="0" hangingPunct="1">
      <a:defRPr sz="2300" kern="1200">
        <a:solidFill>
          <a:schemeClr val="tx1"/>
        </a:solidFill>
        <a:latin typeface="+mn-lt"/>
        <a:ea typeface="+mn-ea"/>
        <a:cs typeface="+mn-cs"/>
      </a:defRPr>
    </a:lvl2pPr>
    <a:lvl3pPr marL="1168237" algn="l" defTabSz="1168237" rtl="0" eaLnBrk="1" latinLnBrk="0" hangingPunct="1">
      <a:defRPr sz="2300" kern="1200">
        <a:solidFill>
          <a:schemeClr val="tx1"/>
        </a:solidFill>
        <a:latin typeface="+mn-lt"/>
        <a:ea typeface="+mn-ea"/>
        <a:cs typeface="+mn-cs"/>
      </a:defRPr>
    </a:lvl3pPr>
    <a:lvl4pPr marL="1752356" algn="l" defTabSz="1168237" rtl="0" eaLnBrk="1" latinLnBrk="0" hangingPunct="1">
      <a:defRPr sz="2300" kern="1200">
        <a:solidFill>
          <a:schemeClr val="tx1"/>
        </a:solidFill>
        <a:latin typeface="+mn-lt"/>
        <a:ea typeface="+mn-ea"/>
        <a:cs typeface="+mn-cs"/>
      </a:defRPr>
    </a:lvl4pPr>
    <a:lvl5pPr marL="2336475" algn="l" defTabSz="1168237" rtl="0" eaLnBrk="1" latinLnBrk="0" hangingPunct="1">
      <a:defRPr sz="2300" kern="1200">
        <a:solidFill>
          <a:schemeClr val="tx1"/>
        </a:solidFill>
        <a:latin typeface="+mn-lt"/>
        <a:ea typeface="+mn-ea"/>
        <a:cs typeface="+mn-cs"/>
      </a:defRPr>
    </a:lvl5pPr>
    <a:lvl6pPr marL="2920594" algn="l" defTabSz="1168237" rtl="0" eaLnBrk="1" latinLnBrk="0" hangingPunct="1">
      <a:defRPr sz="2300" kern="1200">
        <a:solidFill>
          <a:schemeClr val="tx1"/>
        </a:solidFill>
        <a:latin typeface="+mn-lt"/>
        <a:ea typeface="+mn-ea"/>
        <a:cs typeface="+mn-cs"/>
      </a:defRPr>
    </a:lvl6pPr>
    <a:lvl7pPr marL="3504712" algn="l" defTabSz="1168237" rtl="0" eaLnBrk="1" latinLnBrk="0" hangingPunct="1">
      <a:defRPr sz="2300" kern="1200">
        <a:solidFill>
          <a:schemeClr val="tx1"/>
        </a:solidFill>
        <a:latin typeface="+mn-lt"/>
        <a:ea typeface="+mn-ea"/>
        <a:cs typeface="+mn-cs"/>
      </a:defRPr>
    </a:lvl7pPr>
    <a:lvl8pPr marL="4088831" algn="l" defTabSz="1168237" rtl="0" eaLnBrk="1" latinLnBrk="0" hangingPunct="1">
      <a:defRPr sz="2300" kern="1200">
        <a:solidFill>
          <a:schemeClr val="tx1"/>
        </a:solidFill>
        <a:latin typeface="+mn-lt"/>
        <a:ea typeface="+mn-ea"/>
        <a:cs typeface="+mn-cs"/>
      </a:defRPr>
    </a:lvl8pPr>
    <a:lvl9pPr marL="4672950" algn="l" defTabSz="1168237"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7" autoAdjust="0"/>
    <p:restoredTop sz="98083" autoAdjust="0"/>
  </p:normalViewPr>
  <p:slideViewPr>
    <p:cSldViewPr showGuides="1">
      <p:cViewPr>
        <p:scale>
          <a:sx n="111" d="100"/>
          <a:sy n="111" d="100"/>
        </p:scale>
        <p:origin x="-1536" y="72"/>
      </p:cViewPr>
      <p:guideLst>
        <p:guide orient="horz" pos="2382"/>
        <p:guide orient="horz" pos="881"/>
        <p:guide orient="horz" pos="4315"/>
        <p:guide orient="horz" pos="4548"/>
        <p:guide pos="3368"/>
        <p:guide pos="716"/>
        <p:guide pos="6445"/>
        <p:guide pos="400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8413" y="0"/>
            <a:ext cx="2914650" cy="493713"/>
          </a:xfrm>
          <a:prstGeom prst="rect">
            <a:avLst/>
          </a:prstGeom>
        </p:spPr>
        <p:txBody>
          <a:bodyPr vert="horz" lIns="91440" tIns="45720" rIns="91440" bIns="45720" rtlCol="0"/>
          <a:lstStyle>
            <a:lvl1pPr algn="r">
              <a:defRPr sz="1200"/>
            </a:lvl1pPr>
          </a:lstStyle>
          <a:p>
            <a:fld id="{10207B83-9F19-4B98-A954-A2C38AE1FFBA}" type="datetimeFigureOut">
              <a:rPr lang="en-GB" smtClean="0"/>
              <a:t>14/06/2017</a:t>
            </a:fld>
            <a:endParaRPr lang="en-GB"/>
          </a:p>
        </p:txBody>
      </p:sp>
    </p:spTree>
    <p:extLst>
      <p:ext uri="{BB962C8B-B14F-4D97-AF65-F5344CB8AC3E}">
        <p14:creationId xmlns:p14="http://schemas.microsoft.com/office/powerpoint/2010/main" val="466059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4015" cy="493713"/>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09079" y="0"/>
            <a:ext cx="2914015" cy="493713"/>
          </a:xfrm>
          <a:prstGeom prst="rect">
            <a:avLst/>
          </a:prstGeom>
        </p:spPr>
        <p:txBody>
          <a:bodyPr vert="horz" lIns="91432" tIns="45716" rIns="91432" bIns="45716" rtlCol="0"/>
          <a:lstStyle>
            <a:lvl1pPr algn="r">
              <a:defRPr sz="1200"/>
            </a:lvl1pPr>
          </a:lstStyle>
          <a:p>
            <a:fld id="{E8AE0F92-5FFD-4FCC-B7AF-01041BBFC5C0}" type="datetimeFigureOut">
              <a:rPr lang="fr-FR" smtClean="0"/>
              <a:t>14/06/2017</a:t>
            </a:fld>
            <a:endParaRPr lang="fr-FR"/>
          </a:p>
        </p:txBody>
      </p:sp>
      <p:sp>
        <p:nvSpPr>
          <p:cNvPr id="4" name="Espace réservé de l'image des diapositives 3"/>
          <p:cNvSpPr>
            <a:spLocks noGrp="1" noRot="1" noChangeAspect="1"/>
          </p:cNvSpPr>
          <p:nvPr>
            <p:ph type="sldImg" idx="2"/>
          </p:nvPr>
        </p:nvSpPr>
        <p:spPr>
          <a:xfrm>
            <a:off x="746125" y="741363"/>
            <a:ext cx="5232400" cy="370205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72465" y="4690269"/>
            <a:ext cx="5379720" cy="4443413"/>
          </a:xfrm>
          <a:prstGeom prst="rect">
            <a:avLst/>
          </a:prstGeom>
        </p:spPr>
        <p:txBody>
          <a:bodyPr vert="horz" lIns="91432" tIns="45716" rIns="91432" bIns="4571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70925359"/>
      </p:ext>
    </p:extLst>
  </p:cSld>
  <p:clrMap bg1="lt1" tx1="dk1" bg2="lt2" tx2="dk2" accent1="accent1" accent2="accent2" accent3="accent3" accent4="accent4" accent5="accent5" accent6="accent6" hlink="hlink" folHlink="folHlink"/>
  <p:notesStyle>
    <a:lvl1pPr marL="0" algn="l" defTabSz="1168237" rtl="0" eaLnBrk="1" latinLnBrk="0" hangingPunct="1">
      <a:defRPr sz="1500" kern="1200">
        <a:solidFill>
          <a:schemeClr val="tx1"/>
        </a:solidFill>
        <a:latin typeface="+mn-lt"/>
        <a:ea typeface="+mn-ea"/>
        <a:cs typeface="+mn-cs"/>
      </a:defRPr>
    </a:lvl1pPr>
    <a:lvl2pPr marL="584119" algn="l" defTabSz="1168237" rtl="0" eaLnBrk="1" latinLnBrk="0" hangingPunct="1">
      <a:defRPr sz="1500" kern="1200">
        <a:solidFill>
          <a:schemeClr val="tx1"/>
        </a:solidFill>
        <a:latin typeface="+mn-lt"/>
        <a:ea typeface="+mn-ea"/>
        <a:cs typeface="+mn-cs"/>
      </a:defRPr>
    </a:lvl2pPr>
    <a:lvl3pPr marL="1168237" algn="l" defTabSz="1168237" rtl="0" eaLnBrk="1" latinLnBrk="0" hangingPunct="1">
      <a:defRPr sz="1500" kern="1200">
        <a:solidFill>
          <a:schemeClr val="tx1"/>
        </a:solidFill>
        <a:latin typeface="+mn-lt"/>
        <a:ea typeface="+mn-ea"/>
        <a:cs typeface="+mn-cs"/>
      </a:defRPr>
    </a:lvl3pPr>
    <a:lvl4pPr marL="1752356" algn="l" defTabSz="1168237" rtl="0" eaLnBrk="1" latinLnBrk="0" hangingPunct="1">
      <a:defRPr sz="1500" kern="1200">
        <a:solidFill>
          <a:schemeClr val="tx1"/>
        </a:solidFill>
        <a:latin typeface="+mn-lt"/>
        <a:ea typeface="+mn-ea"/>
        <a:cs typeface="+mn-cs"/>
      </a:defRPr>
    </a:lvl4pPr>
    <a:lvl5pPr marL="2336475" algn="l" defTabSz="1168237" rtl="0" eaLnBrk="1" latinLnBrk="0" hangingPunct="1">
      <a:defRPr sz="1500" kern="1200">
        <a:solidFill>
          <a:schemeClr val="tx1"/>
        </a:solidFill>
        <a:latin typeface="+mn-lt"/>
        <a:ea typeface="+mn-ea"/>
        <a:cs typeface="+mn-cs"/>
      </a:defRPr>
    </a:lvl5pPr>
    <a:lvl6pPr marL="2920594" algn="l" defTabSz="1168237" rtl="0" eaLnBrk="1" latinLnBrk="0" hangingPunct="1">
      <a:defRPr sz="1500" kern="1200">
        <a:solidFill>
          <a:schemeClr val="tx1"/>
        </a:solidFill>
        <a:latin typeface="+mn-lt"/>
        <a:ea typeface="+mn-ea"/>
        <a:cs typeface="+mn-cs"/>
      </a:defRPr>
    </a:lvl6pPr>
    <a:lvl7pPr marL="3504712" algn="l" defTabSz="1168237" rtl="0" eaLnBrk="1" latinLnBrk="0" hangingPunct="1">
      <a:defRPr sz="1500" kern="1200">
        <a:solidFill>
          <a:schemeClr val="tx1"/>
        </a:solidFill>
        <a:latin typeface="+mn-lt"/>
        <a:ea typeface="+mn-ea"/>
        <a:cs typeface="+mn-cs"/>
      </a:defRPr>
    </a:lvl7pPr>
    <a:lvl8pPr marL="4088831" algn="l" defTabSz="1168237" rtl="0" eaLnBrk="1" latinLnBrk="0" hangingPunct="1">
      <a:defRPr sz="1500" kern="1200">
        <a:solidFill>
          <a:schemeClr val="tx1"/>
        </a:solidFill>
        <a:latin typeface="+mn-lt"/>
        <a:ea typeface="+mn-ea"/>
        <a:cs typeface="+mn-cs"/>
      </a:defRPr>
    </a:lvl8pPr>
    <a:lvl9pPr marL="4672950" algn="l" defTabSz="116823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622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3227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247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0094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4240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113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8453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2026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9133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63732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33218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8348" y="5315547"/>
            <a:ext cx="5305189" cy="1217346"/>
          </a:xfrm>
        </p:spPr>
        <p:txBody>
          <a:bodyPr>
            <a:noAutofit/>
          </a:bodyPr>
          <a:lstStyle>
            <a:lvl1pPr marL="0" indent="0" algn="l">
              <a:buNone/>
              <a:defRPr sz="2700">
                <a:solidFill>
                  <a:schemeClr val="tx2"/>
                </a:solidFill>
              </a:defRPr>
            </a:lvl1pPr>
            <a:lvl2pPr marL="584119" indent="0" algn="ctr">
              <a:buNone/>
              <a:defRPr>
                <a:solidFill>
                  <a:schemeClr val="tx1">
                    <a:tint val="75000"/>
                  </a:schemeClr>
                </a:solidFill>
              </a:defRPr>
            </a:lvl2pPr>
            <a:lvl3pPr marL="1168237" indent="0" algn="ctr">
              <a:buNone/>
              <a:defRPr>
                <a:solidFill>
                  <a:schemeClr val="tx1">
                    <a:tint val="75000"/>
                  </a:schemeClr>
                </a:solidFill>
              </a:defRPr>
            </a:lvl3pPr>
            <a:lvl4pPr marL="1752356" indent="0" algn="ctr">
              <a:buNone/>
              <a:defRPr>
                <a:solidFill>
                  <a:schemeClr val="tx1">
                    <a:tint val="75000"/>
                  </a:schemeClr>
                </a:solidFill>
              </a:defRPr>
            </a:lvl4pPr>
            <a:lvl5pPr marL="2336475" indent="0" algn="ctr">
              <a:buNone/>
              <a:defRPr>
                <a:solidFill>
                  <a:schemeClr val="tx1">
                    <a:tint val="75000"/>
                  </a:schemeClr>
                </a:solidFill>
              </a:defRPr>
            </a:lvl5pPr>
            <a:lvl6pPr marL="2920594" indent="0" algn="ctr">
              <a:buNone/>
              <a:defRPr>
                <a:solidFill>
                  <a:schemeClr val="tx1">
                    <a:tint val="75000"/>
                  </a:schemeClr>
                </a:solidFill>
              </a:defRPr>
            </a:lvl6pPr>
            <a:lvl7pPr marL="3504712" indent="0" algn="ctr">
              <a:buNone/>
              <a:defRPr>
                <a:solidFill>
                  <a:schemeClr val="tx1">
                    <a:tint val="75000"/>
                  </a:schemeClr>
                </a:solidFill>
              </a:defRPr>
            </a:lvl7pPr>
            <a:lvl8pPr marL="4088831" indent="0" algn="ctr">
              <a:buNone/>
              <a:defRPr>
                <a:solidFill>
                  <a:schemeClr val="tx1">
                    <a:tint val="75000"/>
                  </a:schemeClr>
                </a:solidFill>
              </a:defRPr>
            </a:lvl8pPr>
            <a:lvl9pPr marL="4672950" indent="0" algn="ctr">
              <a:buNone/>
              <a:defRPr>
                <a:solidFill>
                  <a:schemeClr val="tx1">
                    <a:tint val="75000"/>
                  </a:schemeClr>
                </a:solidFill>
              </a:defRPr>
            </a:lvl9pPr>
          </a:lstStyle>
          <a:p>
            <a:r>
              <a:rPr lang="fr-FR" smtClean="0"/>
              <a:t>Modifiez le style des sous-titres du masque</a:t>
            </a:r>
            <a:endParaRPr lang="fr-FR"/>
          </a:p>
        </p:txBody>
      </p:sp>
      <p:sp>
        <p:nvSpPr>
          <p:cNvPr id="5" name="Titre 4"/>
          <p:cNvSpPr>
            <a:spLocks noGrp="1"/>
          </p:cNvSpPr>
          <p:nvPr>
            <p:ph type="title"/>
          </p:nvPr>
        </p:nvSpPr>
        <p:spPr>
          <a:xfrm>
            <a:off x="378348" y="3201562"/>
            <a:ext cx="5305189" cy="1799554"/>
          </a:xfrm>
        </p:spPr>
        <p:txBody>
          <a:bodyPr>
            <a:normAutofit/>
          </a:bodyPr>
          <a:lstStyle>
            <a:lvl1pPr>
              <a:defRPr sz="5100"/>
            </a:lvl1pPr>
          </a:lstStyle>
          <a:p>
            <a:r>
              <a:rPr lang="fr-FR" smtClean="0"/>
              <a:t>Modifiez le style du titre</a:t>
            </a:r>
            <a:endParaRPr lang="fr-FR"/>
          </a:p>
        </p:txBody>
      </p:sp>
      <p:sp>
        <p:nvSpPr>
          <p:cNvPr id="9" name="Espace réservé pour une image  8"/>
          <p:cNvSpPr>
            <a:spLocks noGrp="1"/>
          </p:cNvSpPr>
          <p:nvPr>
            <p:ph type="pic" sz="quarter" idx="10"/>
          </p:nvPr>
        </p:nvSpPr>
        <p:spPr>
          <a:xfrm>
            <a:off x="6062479" y="3475173"/>
            <a:ext cx="4168654" cy="3386415"/>
          </a:xfrm>
          <a:prstGeom prst="round1Rect">
            <a:avLst>
              <a:gd name="adj" fmla="val 6960"/>
            </a:avLst>
          </a:prstGeom>
          <a:solidFill>
            <a:schemeClr val="bg2"/>
          </a:solidFill>
        </p:spPr>
        <p:txBody>
          <a:bodyPr>
            <a:normAutofit/>
          </a:bodyPr>
          <a:lstStyle>
            <a:lvl1pPr>
              <a:lnSpc>
                <a:spcPct val="100000"/>
              </a:lnSpc>
              <a:spcBef>
                <a:spcPct val="0"/>
              </a:spcBef>
              <a:defRPr sz="1300" cap="none" baseline="0">
                <a:solidFill>
                  <a:schemeClr val="tx1"/>
                </a:solidFill>
              </a:defRPr>
            </a:lvl1pPr>
          </a:lstStyle>
          <a:p>
            <a:r>
              <a:rPr lang="fr-FR" smtClean="0"/>
              <a:t>Cliquez sur l'icône pour ajouter une image</a:t>
            </a:r>
            <a:endParaRPr lang="fr-FR"/>
          </a:p>
        </p:txBody>
      </p:sp>
      <p:sp>
        <p:nvSpPr>
          <p:cNvPr id="7" name="Rectangle 6"/>
          <p:cNvSpPr/>
          <p:nvPr userDrawn="1"/>
        </p:nvSpPr>
        <p:spPr>
          <a:xfrm>
            <a:off x="336243" y="7115102"/>
            <a:ext cx="2231548" cy="21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994" tIns="45994" rIns="45994" bIns="45994" rtlCol="0" anchor="ctr"/>
          <a:lstStyle/>
          <a:p>
            <a:pPr algn="ctr"/>
            <a:endParaRPr lang="fr-FR" sz="1300" smtClean="0"/>
          </a:p>
        </p:txBody>
      </p:sp>
    </p:spTree>
    <p:extLst>
      <p:ext uri="{BB962C8B-B14F-4D97-AF65-F5344CB8AC3E}">
        <p14:creationId xmlns:p14="http://schemas.microsoft.com/office/powerpoint/2010/main" val="40572019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78326" y="3198422"/>
            <a:ext cx="8252808" cy="695689"/>
          </a:xfrm>
        </p:spPr>
        <p:txBody>
          <a:bodyPr>
            <a:noAutofit/>
          </a:bodyPr>
          <a:lstStyle>
            <a:lvl1pPr>
              <a:defRPr sz="3800"/>
            </a:lvl1pPr>
          </a:lstStyle>
          <a:p>
            <a:r>
              <a:rPr lang="fr-FR" smtClean="0"/>
              <a:t>Modifiez le style du titre</a:t>
            </a:r>
            <a:endParaRPr lang="fr-FR"/>
          </a:p>
        </p:txBody>
      </p:sp>
      <p:sp>
        <p:nvSpPr>
          <p:cNvPr id="3" name="Espace réservé du contenu 2"/>
          <p:cNvSpPr>
            <a:spLocks noGrp="1"/>
          </p:cNvSpPr>
          <p:nvPr>
            <p:ph idx="1"/>
          </p:nvPr>
        </p:nvSpPr>
        <p:spPr>
          <a:xfrm>
            <a:off x="2315164" y="4204057"/>
            <a:ext cx="7915971" cy="2646404"/>
          </a:xfrm>
        </p:spPr>
        <p:txBody>
          <a:bodyPr/>
          <a:lstStyle>
            <a:lvl1pPr marL="183974" indent="-183974">
              <a:spcBef>
                <a:spcPts val="767"/>
              </a:spcBef>
              <a:buClr>
                <a:schemeClr val="tx2"/>
              </a:buClr>
              <a:buSzPct val="70000"/>
              <a:buFont typeface="Wingdings" panose="05000000000000000000" pitchFamily="2" charset="2"/>
              <a:buChar char="l"/>
              <a:defRPr sz="1800">
                <a:solidFill>
                  <a:schemeClr val="tx1"/>
                </a:solidFill>
              </a:defRPr>
            </a:lvl1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en-US" smtClean="0"/>
              <a:t>09/05/2017</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Ana Atallah - Le régime des sanctions internationales </a:t>
            </a:r>
            <a:endParaRPr lang="fr-FR"/>
          </a:p>
        </p:txBody>
      </p:sp>
      <p:cxnSp>
        <p:nvCxnSpPr>
          <p:cNvPr id="8" name="Connecteur droit 7"/>
          <p:cNvCxnSpPr/>
          <p:nvPr userDrawn="1"/>
        </p:nvCxnSpPr>
        <p:spPr>
          <a:xfrm>
            <a:off x="2024000" y="3942553"/>
            <a:ext cx="1263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2" hasCustomPrompt="1"/>
          </p:nvPr>
        </p:nvSpPr>
        <p:spPr>
          <a:xfrm>
            <a:off x="1809444" y="4216254"/>
            <a:ext cx="505720" cy="2645337"/>
          </a:xfrm>
        </p:spPr>
        <p:txBody>
          <a:bodyPr>
            <a:normAutofit/>
          </a:bodyPr>
          <a:lstStyle>
            <a:lvl1pPr algn="r">
              <a:lnSpc>
                <a:spcPct val="110000"/>
              </a:lnSpc>
              <a:spcBef>
                <a:spcPts val="767"/>
              </a:spcBef>
              <a:defRPr sz="1800" b="1"/>
            </a:lvl1pPr>
          </a:lstStyle>
          <a:p>
            <a:pPr lvl="0"/>
            <a:r>
              <a:rPr lang="fr-FR" smtClean="0"/>
              <a:t>00</a:t>
            </a:r>
            <a:endParaRPr lang="fr-FR"/>
          </a:p>
        </p:txBody>
      </p:sp>
      <p:sp>
        <p:nvSpPr>
          <p:cNvPr id="6" name="Rectangle 5"/>
          <p:cNvSpPr/>
          <p:nvPr userDrawn="1"/>
        </p:nvSpPr>
        <p:spPr>
          <a:xfrm>
            <a:off x="306140" y="3060551"/>
            <a:ext cx="338437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000" smtClean="0"/>
          </a:p>
        </p:txBody>
      </p:sp>
    </p:spTree>
    <p:extLst>
      <p:ext uri="{BB962C8B-B14F-4D97-AF65-F5344CB8AC3E}">
        <p14:creationId xmlns:p14="http://schemas.microsoft.com/office/powerpoint/2010/main" val="22547565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36177" y="3842618"/>
            <a:ext cx="5094956" cy="2579932"/>
          </a:xfrm>
        </p:spPr>
        <p:txBody>
          <a:bodyPr anchor="t">
            <a:normAutofit/>
          </a:bodyPr>
          <a:lstStyle>
            <a:lvl1pPr algn="l">
              <a:defRPr sz="3600" b="0" cap="all"/>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5136177" y="2404501"/>
            <a:ext cx="5094956" cy="1005634"/>
          </a:xfrm>
        </p:spPr>
        <p:txBody>
          <a:bodyPr anchor="b">
            <a:normAutofit/>
          </a:bodyPr>
          <a:lstStyle>
            <a:lvl1pPr marL="0" indent="0">
              <a:lnSpc>
                <a:spcPct val="100000"/>
              </a:lnSpc>
              <a:spcBef>
                <a:spcPct val="0"/>
              </a:spcBef>
              <a:buNone/>
              <a:defRPr sz="5400" b="1">
                <a:solidFill>
                  <a:schemeClr val="tx2"/>
                </a:solidFill>
                <a:latin typeface="Arial Black" panose="020B0A04020102020204" pitchFamily="34" charset="0"/>
              </a:defRPr>
            </a:lvl1pPr>
            <a:lvl2pPr marL="584119" indent="0">
              <a:buNone/>
              <a:defRPr sz="2300">
                <a:solidFill>
                  <a:schemeClr val="tx1">
                    <a:tint val="75000"/>
                  </a:schemeClr>
                </a:solidFill>
              </a:defRPr>
            </a:lvl2pPr>
            <a:lvl3pPr marL="1168237" indent="0">
              <a:buNone/>
              <a:defRPr sz="2000">
                <a:solidFill>
                  <a:schemeClr val="tx1">
                    <a:tint val="75000"/>
                  </a:schemeClr>
                </a:solidFill>
              </a:defRPr>
            </a:lvl3pPr>
            <a:lvl4pPr marL="1752356" indent="0">
              <a:buNone/>
              <a:defRPr sz="1800">
                <a:solidFill>
                  <a:schemeClr val="tx1">
                    <a:tint val="75000"/>
                  </a:schemeClr>
                </a:solidFill>
              </a:defRPr>
            </a:lvl4pPr>
            <a:lvl5pPr marL="2336475" indent="0">
              <a:buNone/>
              <a:defRPr sz="1800">
                <a:solidFill>
                  <a:schemeClr val="tx1">
                    <a:tint val="75000"/>
                  </a:schemeClr>
                </a:solidFill>
              </a:defRPr>
            </a:lvl5pPr>
            <a:lvl6pPr marL="2920594" indent="0">
              <a:buNone/>
              <a:defRPr sz="1800">
                <a:solidFill>
                  <a:schemeClr val="tx1">
                    <a:tint val="75000"/>
                  </a:schemeClr>
                </a:solidFill>
              </a:defRPr>
            </a:lvl6pPr>
            <a:lvl7pPr marL="3504712" indent="0">
              <a:buNone/>
              <a:defRPr sz="1800">
                <a:solidFill>
                  <a:schemeClr val="tx1">
                    <a:tint val="75000"/>
                  </a:schemeClr>
                </a:solidFill>
              </a:defRPr>
            </a:lvl7pPr>
            <a:lvl8pPr marL="4088831" indent="0">
              <a:buNone/>
              <a:defRPr sz="1800">
                <a:solidFill>
                  <a:schemeClr val="tx1">
                    <a:tint val="75000"/>
                  </a:schemeClr>
                </a:solidFill>
              </a:defRPr>
            </a:lvl8pPr>
            <a:lvl9pPr marL="4672950" indent="0">
              <a:buNone/>
              <a:defRPr sz="1800">
                <a:solidFill>
                  <a:schemeClr val="tx1">
                    <a:tint val="75000"/>
                  </a:schemeClr>
                </a:solidFill>
              </a:defRPr>
            </a:lvl9pPr>
          </a:lstStyle>
          <a:p>
            <a:pPr lvl="0"/>
            <a:r>
              <a:rPr lang="fr-FR" smtClean="0"/>
              <a:t>00</a:t>
            </a:r>
          </a:p>
        </p:txBody>
      </p:sp>
      <p:sp>
        <p:nvSpPr>
          <p:cNvPr id="6" name="Espace réservé pour une image  8"/>
          <p:cNvSpPr>
            <a:spLocks noGrp="1"/>
          </p:cNvSpPr>
          <p:nvPr>
            <p:ph type="pic" sz="quarter" idx="12"/>
          </p:nvPr>
        </p:nvSpPr>
        <p:spPr>
          <a:xfrm>
            <a:off x="0" y="2539064"/>
            <a:ext cx="4841444" cy="4075464"/>
          </a:xfrm>
          <a:prstGeom prst="round1Rect">
            <a:avLst>
              <a:gd name="adj" fmla="val 6848"/>
            </a:avLst>
          </a:prstGeom>
          <a:solidFill>
            <a:schemeClr val="bg2"/>
          </a:solidFill>
        </p:spPr>
        <p:txBody>
          <a:bodyPr>
            <a:normAutofit/>
          </a:bodyPr>
          <a:lstStyle>
            <a:lvl1pPr>
              <a:lnSpc>
                <a:spcPct val="100000"/>
              </a:lnSpc>
              <a:spcBef>
                <a:spcPct val="0"/>
              </a:spcBef>
              <a:defRPr sz="1300" cap="none" baseline="0">
                <a:solidFill>
                  <a:schemeClr val="tx1"/>
                </a:solidFill>
              </a:defRPr>
            </a:lvl1pPr>
          </a:lstStyle>
          <a:p>
            <a:r>
              <a:rPr lang="fr-FR" smtClean="0"/>
              <a:t>Cliquez sur l'icône pour ajouter une image</a:t>
            </a:r>
            <a:endParaRPr lang="fr-FR"/>
          </a:p>
        </p:txBody>
      </p:sp>
      <p:cxnSp>
        <p:nvCxnSpPr>
          <p:cNvPr id="8" name="Connecteur droit 7"/>
          <p:cNvCxnSpPr/>
          <p:nvPr userDrawn="1"/>
        </p:nvCxnSpPr>
        <p:spPr>
          <a:xfrm>
            <a:off x="5204800" y="3515991"/>
            <a:ext cx="1094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Espace réservé de la date 3"/>
          <p:cNvSpPr>
            <a:spLocks noGrp="1"/>
          </p:cNvSpPr>
          <p:nvPr>
            <p:ph type="dt" sz="half" idx="2"/>
          </p:nvPr>
        </p:nvSpPr>
        <p:spPr>
          <a:xfrm>
            <a:off x="9374276" y="7107199"/>
            <a:ext cx="505200" cy="113112"/>
          </a:xfrm>
          <a:prstGeom prst="rect">
            <a:avLst/>
          </a:prstGeom>
          <a:noFill/>
        </p:spPr>
        <p:txBody>
          <a:bodyPr wrap="none" lIns="0" tIns="0" rIns="0" bIns="0" rtlCol="0" anchor="b" anchorCtr="0">
            <a:noAutofit/>
          </a:bodyPr>
          <a:lstStyle>
            <a:lvl1pPr algn="ctr">
              <a:defRPr lang="fr-FR" sz="600" smtClean="0">
                <a:solidFill>
                  <a:schemeClr val="bg1"/>
                </a:solidFill>
              </a:defRPr>
            </a:lvl1pPr>
          </a:lstStyle>
          <a:p>
            <a:r>
              <a:rPr lang="en-US" smtClean="0"/>
              <a:t>09/05/2017</a:t>
            </a:r>
            <a:endParaRPr lang="fr-FR"/>
          </a:p>
        </p:txBody>
      </p:sp>
      <p:sp>
        <p:nvSpPr>
          <p:cNvPr id="11" name="ZoneTexte 10"/>
          <p:cNvSpPr txBox="1"/>
          <p:nvPr userDrawn="1"/>
        </p:nvSpPr>
        <p:spPr>
          <a:xfrm>
            <a:off x="9894052" y="7107199"/>
            <a:ext cx="421000" cy="113112"/>
          </a:xfrm>
          <a:prstGeom prst="rect">
            <a:avLst/>
          </a:prstGeom>
          <a:noFill/>
        </p:spPr>
        <p:txBody>
          <a:bodyPr wrap="none" lIns="0" tIns="0" rIns="0" bIns="0" rtlCol="0" anchor="b" anchorCtr="0">
            <a:noAutofit/>
          </a:bodyPr>
          <a:lstStyle/>
          <a:p>
            <a:pPr algn="l"/>
            <a:r>
              <a:rPr lang="fr-FR" sz="600" smtClean="0">
                <a:solidFill>
                  <a:schemeClr val="bg1"/>
                </a:solidFill>
                <a:sym typeface="Symbol"/>
              </a:rPr>
              <a:t></a:t>
            </a:r>
            <a:r>
              <a:rPr lang="fr-FR" sz="600" smtClean="0">
                <a:solidFill>
                  <a:schemeClr val="bg1"/>
                </a:solidFill>
              </a:rPr>
              <a:t>  </a:t>
            </a:r>
            <a:r>
              <a:rPr lang="fr-FR" sz="600" b="1" smtClean="0">
                <a:solidFill>
                  <a:schemeClr val="bg1"/>
                </a:solidFill>
              </a:rPr>
              <a:t>PAGE </a:t>
            </a:r>
            <a:fld id="{7B41562F-EC7A-4AE4-BA35-A2227770BFFD}" type="slidenum">
              <a:rPr lang="fr-FR" sz="600" b="1" smtClean="0">
                <a:solidFill>
                  <a:schemeClr val="bg1"/>
                </a:solidFill>
              </a:rPr>
              <a:pPr algn="l"/>
              <a:t>‹N°›</a:t>
            </a:fld>
            <a:endParaRPr lang="fr-FR" sz="600" b="1">
              <a:solidFill>
                <a:schemeClr val="bg1"/>
              </a:solidFill>
            </a:endParaRPr>
          </a:p>
        </p:txBody>
      </p:sp>
      <p:sp>
        <p:nvSpPr>
          <p:cNvPr id="12" name="ZoneTexte 11"/>
          <p:cNvSpPr txBox="1"/>
          <p:nvPr userDrawn="1"/>
        </p:nvSpPr>
        <p:spPr>
          <a:xfrm>
            <a:off x="9294906" y="7107199"/>
            <a:ext cx="84200" cy="113112"/>
          </a:xfrm>
          <a:prstGeom prst="rect">
            <a:avLst/>
          </a:prstGeom>
          <a:noFill/>
        </p:spPr>
        <p:txBody>
          <a:bodyPr wrap="none" lIns="0" tIns="0" rIns="0" bIns="0" rtlCol="0" anchor="b" anchorCtr="0">
            <a:noAutofit/>
          </a:bodyPr>
          <a:lstStyle/>
          <a:p>
            <a:pPr algn="ctr"/>
            <a:r>
              <a:rPr lang="fr-FR" sz="600" smtClean="0">
                <a:solidFill>
                  <a:schemeClr val="bg1"/>
                </a:solidFill>
                <a:sym typeface="Symbol"/>
              </a:rPr>
              <a:t></a:t>
            </a:r>
            <a:endParaRPr lang="fr-FR" sz="600" b="1">
              <a:solidFill>
                <a:schemeClr val="bg1"/>
              </a:solidFill>
            </a:endParaRPr>
          </a:p>
        </p:txBody>
      </p:sp>
      <p:sp>
        <p:nvSpPr>
          <p:cNvPr id="14" name="Espace réservé du pied de page 13"/>
          <p:cNvSpPr>
            <a:spLocks noGrp="1"/>
          </p:cNvSpPr>
          <p:nvPr>
            <p:ph type="ftr" sz="quarter" idx="13"/>
          </p:nvPr>
        </p:nvSpPr>
        <p:spPr>
          <a:xfrm>
            <a:off x="5402008" y="7088362"/>
            <a:ext cx="3873630" cy="113112"/>
          </a:xfrm>
        </p:spPr>
        <p:txBody>
          <a:bodyPr/>
          <a:lstStyle>
            <a:lvl1pPr>
              <a:defRPr>
                <a:solidFill>
                  <a:schemeClr val="bg1"/>
                </a:solidFill>
              </a:defRPr>
            </a:lvl1pPr>
          </a:lstStyle>
          <a:p>
            <a:pPr algn="r"/>
            <a:r>
              <a:rPr lang="fr-FR" smtClean="0"/>
              <a:t>Ana Atallah - Le régime des sanctions internationales </a:t>
            </a:r>
            <a:endParaRPr lang="fr-FR"/>
          </a:p>
        </p:txBody>
      </p:sp>
    </p:spTree>
    <p:extLst>
      <p:ext uri="{BB962C8B-B14F-4D97-AF65-F5344CB8AC3E}">
        <p14:creationId xmlns:p14="http://schemas.microsoft.com/office/powerpoint/2010/main" val="890663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en-US" smtClean="0"/>
              <a:t>09/05/2017</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Ana Atallah - Le régime des sanctions internationales </a:t>
            </a:r>
            <a:endParaRPr lang="fr-FR"/>
          </a:p>
        </p:txBody>
      </p:sp>
    </p:spTree>
    <p:extLst>
      <p:ext uri="{BB962C8B-B14F-4D97-AF65-F5344CB8AC3E}">
        <p14:creationId xmlns:p14="http://schemas.microsoft.com/office/powerpoint/2010/main" val="19848111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6357212" y="1397903"/>
            <a:ext cx="3873920" cy="5451577"/>
          </a:xfrm>
        </p:spPr>
        <p:txBody>
          <a:bodyPr/>
          <a:lstStyle>
            <a:lvl1pPr>
              <a:lnSpc>
                <a:spcPct val="100000"/>
              </a:lnSpc>
              <a:defRPr sz="1300" b="1"/>
            </a:lvl1pPr>
            <a:lvl2pPr>
              <a:lnSpc>
                <a:spcPct val="130000"/>
              </a:lnSpc>
              <a:defRPr sz="1000"/>
            </a:lvl2pPr>
            <a:lvl3pPr>
              <a:lnSpc>
                <a:spcPct val="120000"/>
              </a:lnSpc>
              <a:defRPr sz="1000"/>
            </a:lvl3pPr>
            <a:lvl4pPr>
              <a:lnSpc>
                <a:spcPct val="130000"/>
              </a:lnSpc>
              <a:spcBef>
                <a:spcPts val="1150"/>
              </a:spcBef>
              <a:defRPr sz="10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en-US" smtClean="0"/>
              <a:t>09/05/2017</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Ana Atallah - Le régime des sanctions internationales </a:t>
            </a:r>
            <a:endParaRPr lang="fr-FR"/>
          </a:p>
        </p:txBody>
      </p:sp>
      <p:sp>
        <p:nvSpPr>
          <p:cNvPr id="6" name="Espace réservé pour une image  8"/>
          <p:cNvSpPr>
            <a:spLocks noGrp="1"/>
          </p:cNvSpPr>
          <p:nvPr>
            <p:ph type="pic" sz="quarter" idx="12"/>
          </p:nvPr>
        </p:nvSpPr>
        <p:spPr>
          <a:xfrm>
            <a:off x="0" y="1397902"/>
            <a:ext cx="6062480" cy="4499855"/>
          </a:xfrm>
          <a:prstGeom prst="round1Rect">
            <a:avLst>
              <a:gd name="adj" fmla="val 7175"/>
            </a:avLst>
          </a:prstGeom>
          <a:solidFill>
            <a:schemeClr val="bg2"/>
          </a:solidFill>
        </p:spPr>
        <p:txBody>
          <a:bodyPr>
            <a:normAutofit/>
          </a:bodyPr>
          <a:lstStyle>
            <a:lvl1pPr>
              <a:lnSpc>
                <a:spcPct val="100000"/>
              </a:lnSpc>
              <a:spcBef>
                <a:spcPct val="0"/>
              </a:spcBef>
              <a:defRPr sz="1300" cap="none" baseline="0">
                <a:solidFill>
                  <a:schemeClr val="tx1"/>
                </a:solidFill>
              </a:defRPr>
            </a:lvl1pPr>
          </a:lstStyle>
          <a:p>
            <a:r>
              <a:rPr lang="fr-FR" smtClean="0"/>
              <a:t>Cliquez sur l'icône pour ajouter une image</a:t>
            </a:r>
            <a:endParaRPr lang="fr-FR"/>
          </a:p>
        </p:txBody>
      </p:sp>
      <p:sp>
        <p:nvSpPr>
          <p:cNvPr id="9" name="Espace réservé du texte 8"/>
          <p:cNvSpPr>
            <a:spLocks noGrp="1"/>
          </p:cNvSpPr>
          <p:nvPr>
            <p:ph type="body" sz="quarter" idx="13"/>
          </p:nvPr>
        </p:nvSpPr>
        <p:spPr>
          <a:xfrm>
            <a:off x="3536401" y="6003613"/>
            <a:ext cx="2526803" cy="845866"/>
          </a:xfrm>
        </p:spPr>
        <p:txBody>
          <a:bodyPr>
            <a:noAutofit/>
          </a:bodyPr>
          <a:lstStyle>
            <a:lvl1pPr algn="r">
              <a:spcBef>
                <a:spcPct val="0"/>
              </a:spcBef>
              <a:buFontTx/>
              <a:buNone/>
              <a:defRPr sz="1000" b="1" cap="none">
                <a:solidFill>
                  <a:schemeClr val="tx1"/>
                </a:solidFill>
              </a:defRPr>
            </a:lvl1pPr>
            <a:lvl2pPr algn="r">
              <a:lnSpc>
                <a:spcPct val="90000"/>
              </a:lnSpc>
              <a:spcBef>
                <a:spcPts val="511"/>
              </a:spcBef>
              <a:buFontTx/>
              <a:buNone/>
              <a:defRPr sz="800" b="1" cap="all" baseline="0">
                <a:solidFill>
                  <a:schemeClr val="tx2"/>
                </a:solidFill>
              </a:defRPr>
            </a:lvl2pPr>
            <a:lvl3pPr algn="r">
              <a:spcBef>
                <a:spcPct val="0"/>
              </a:spcBef>
              <a:buFontTx/>
              <a:buNone/>
              <a:defRPr sz="1000" cap="none">
                <a:solidFill>
                  <a:schemeClr val="tx1"/>
                </a:solidFill>
              </a:defRPr>
            </a:lvl3pPr>
            <a:lvl4pPr algn="r">
              <a:spcBef>
                <a:spcPct val="0"/>
              </a:spcBef>
              <a:buFontTx/>
              <a:buNone/>
              <a:defRPr sz="1000" cap="none">
                <a:solidFill>
                  <a:schemeClr val="tx1"/>
                </a:solidFill>
              </a:defRPr>
            </a:lvl4pPr>
            <a:lvl5pPr marL="0" indent="0" algn="r">
              <a:spcBef>
                <a:spcPct val="0"/>
              </a:spcBef>
              <a:buFontTx/>
              <a:buNone/>
              <a:defRPr sz="1000" cap="none">
                <a:solidFill>
                  <a:schemeClr val="tx1"/>
                </a:solidFill>
              </a:defRPr>
            </a:lvl5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7827145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6356631" y="1397903"/>
            <a:ext cx="3874502" cy="5451577"/>
          </a:xfrm>
        </p:spPr>
        <p:txBody>
          <a:bodyPr/>
          <a:lstStyle>
            <a:lvl1pPr>
              <a:lnSpc>
                <a:spcPct val="100000"/>
              </a:lnSpc>
              <a:defRPr sz="1300" b="1"/>
            </a:lvl1pPr>
            <a:lvl2pPr>
              <a:lnSpc>
                <a:spcPct val="130000"/>
              </a:lnSpc>
              <a:defRPr sz="1000"/>
            </a:lvl2pPr>
            <a:lvl3pPr>
              <a:lnSpc>
                <a:spcPct val="120000"/>
              </a:lnSpc>
              <a:defRPr sz="1000"/>
            </a:lvl3pPr>
            <a:lvl4pPr>
              <a:lnSpc>
                <a:spcPct val="130000"/>
              </a:lnSpc>
              <a:spcBef>
                <a:spcPts val="1150"/>
              </a:spcBef>
              <a:defRPr sz="10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en-US" smtClean="0"/>
              <a:t>09/05/2017</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Ana Atallah - Le régime des sanctions internationales </a:t>
            </a:r>
            <a:endParaRPr lang="fr-FR"/>
          </a:p>
        </p:txBody>
      </p:sp>
      <p:sp>
        <p:nvSpPr>
          <p:cNvPr id="9" name="Espace réservé du texte 8"/>
          <p:cNvSpPr>
            <a:spLocks noGrp="1"/>
          </p:cNvSpPr>
          <p:nvPr>
            <p:ph type="body" sz="quarter" idx="13"/>
          </p:nvPr>
        </p:nvSpPr>
        <p:spPr>
          <a:xfrm>
            <a:off x="3535677" y="6003613"/>
            <a:ext cx="2526803" cy="845866"/>
          </a:xfrm>
        </p:spPr>
        <p:txBody>
          <a:bodyPr>
            <a:noAutofit/>
          </a:bodyPr>
          <a:lstStyle>
            <a:lvl1pPr algn="r">
              <a:spcBef>
                <a:spcPct val="0"/>
              </a:spcBef>
              <a:buFontTx/>
              <a:buNone/>
              <a:defRPr sz="1000" b="1" cap="none">
                <a:solidFill>
                  <a:schemeClr val="tx1"/>
                </a:solidFill>
              </a:defRPr>
            </a:lvl1pPr>
            <a:lvl2pPr algn="r">
              <a:lnSpc>
                <a:spcPct val="90000"/>
              </a:lnSpc>
              <a:spcBef>
                <a:spcPts val="511"/>
              </a:spcBef>
              <a:buFontTx/>
              <a:buNone/>
              <a:defRPr sz="800" cap="all" baseline="0">
                <a:solidFill>
                  <a:schemeClr val="tx2"/>
                </a:solidFill>
              </a:defRPr>
            </a:lvl2pPr>
            <a:lvl3pPr algn="r">
              <a:spcBef>
                <a:spcPct val="0"/>
              </a:spcBef>
              <a:buFontTx/>
              <a:buNone/>
              <a:defRPr sz="1000" cap="none">
                <a:solidFill>
                  <a:schemeClr val="tx1"/>
                </a:solidFill>
              </a:defRPr>
            </a:lvl3pPr>
            <a:lvl4pPr algn="r">
              <a:spcBef>
                <a:spcPct val="0"/>
              </a:spcBef>
              <a:buFontTx/>
              <a:buNone/>
              <a:defRPr sz="1000" cap="none">
                <a:solidFill>
                  <a:schemeClr val="tx1"/>
                </a:solidFill>
              </a:defRPr>
            </a:lvl4pPr>
            <a:lvl5pPr marL="0" indent="0" algn="r">
              <a:spcBef>
                <a:spcPct val="0"/>
              </a:spcBef>
              <a:buFontTx/>
              <a:buNone/>
              <a:defRPr sz="1000" cap="none">
                <a:solidFill>
                  <a:schemeClr val="tx1"/>
                </a:solidFill>
              </a:defRPr>
            </a:lvl5pPr>
          </a:lstStyle>
          <a:p>
            <a:pPr lvl="0"/>
            <a:r>
              <a:rPr lang="fr-FR" smtClean="0"/>
              <a:t>Modifiez les styles du texte du masque</a:t>
            </a:r>
          </a:p>
          <a:p>
            <a:pPr lvl="1"/>
            <a:r>
              <a:rPr lang="fr-FR" smtClean="0"/>
              <a:t>Deuxième niveau</a:t>
            </a:r>
          </a:p>
        </p:txBody>
      </p:sp>
      <p:sp>
        <p:nvSpPr>
          <p:cNvPr id="5" name="Arrondir un rectangle à un seul coin 4"/>
          <p:cNvSpPr/>
          <p:nvPr userDrawn="1"/>
        </p:nvSpPr>
        <p:spPr>
          <a:xfrm>
            <a:off x="0" y="1397902"/>
            <a:ext cx="6062480" cy="4499855"/>
          </a:xfrm>
          <a:prstGeom prst="round1Rect">
            <a:avLst>
              <a:gd name="adj" fmla="val 822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16824" tIns="58412" rIns="116824" bIns="58412" rtlCol="0" anchor="ctr"/>
          <a:lstStyle/>
          <a:p>
            <a:pPr algn="ctr"/>
            <a:endParaRPr lang="fr-FR"/>
          </a:p>
        </p:txBody>
      </p:sp>
    </p:spTree>
    <p:extLst>
      <p:ext uri="{BB962C8B-B14F-4D97-AF65-F5344CB8AC3E}">
        <p14:creationId xmlns:p14="http://schemas.microsoft.com/office/powerpoint/2010/main" val="19809424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en-US" smtClean="0"/>
              <a:t>09/05/2017</a:t>
            </a:r>
            <a:endParaRPr lang="fr-FR"/>
          </a:p>
        </p:txBody>
      </p:sp>
      <p:sp>
        <p:nvSpPr>
          <p:cNvPr id="4" name="Espace réservé du pied de page 3"/>
          <p:cNvSpPr>
            <a:spLocks noGrp="1"/>
          </p:cNvSpPr>
          <p:nvPr>
            <p:ph type="ftr" sz="quarter" idx="11"/>
          </p:nvPr>
        </p:nvSpPr>
        <p:spPr/>
        <p:txBody>
          <a:bodyPr/>
          <a:lstStyle/>
          <a:p>
            <a:pPr algn="r"/>
            <a:r>
              <a:rPr lang="fr-FR" smtClean="0"/>
              <a:t>Ana Atallah - Le régime des sanctions internationales </a:t>
            </a:r>
            <a:endParaRPr lang="fr-FR"/>
          </a:p>
        </p:txBody>
      </p:sp>
    </p:spTree>
    <p:extLst>
      <p:ext uri="{BB962C8B-B14F-4D97-AF65-F5344CB8AC3E}">
        <p14:creationId xmlns:p14="http://schemas.microsoft.com/office/powerpoint/2010/main" val="3892672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ôtur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a:xfrm>
            <a:off x="2062565" y="5335209"/>
            <a:ext cx="3284136" cy="1269545"/>
          </a:xfrm>
        </p:spPr>
        <p:txBody>
          <a:bodyPr>
            <a:normAutofit/>
          </a:bodyPr>
          <a:lstStyle>
            <a:lvl1pPr marL="0" indent="0">
              <a:lnSpc>
                <a:spcPct val="100000"/>
              </a:lnSpc>
              <a:spcBef>
                <a:spcPct val="0"/>
              </a:spcBef>
              <a:buFontTx/>
              <a:buNone/>
              <a:defRPr sz="1000" cap="none" baseline="0">
                <a:solidFill>
                  <a:schemeClr val="tx1"/>
                </a:solidFill>
              </a:defRPr>
            </a:lvl1pPr>
            <a:lvl2pPr marL="0" indent="0">
              <a:lnSpc>
                <a:spcPct val="100000"/>
              </a:lnSpc>
              <a:spcBef>
                <a:spcPts val="383"/>
              </a:spcBef>
              <a:buFontTx/>
              <a:buNone/>
              <a:defRPr sz="800">
                <a:solidFill>
                  <a:schemeClr val="tx2"/>
                </a:solidFill>
              </a:defRPr>
            </a:lvl2pPr>
            <a:lvl3pPr marL="0" indent="0">
              <a:lnSpc>
                <a:spcPct val="100000"/>
              </a:lnSpc>
              <a:spcBef>
                <a:spcPts val="383"/>
              </a:spcBef>
              <a:buFontTx/>
              <a:buNone/>
              <a:defRPr sz="800"/>
            </a:lvl3pPr>
            <a:lvl4pPr marL="0" indent="0">
              <a:lnSpc>
                <a:spcPct val="100000"/>
              </a:lnSpc>
              <a:spcBef>
                <a:spcPts val="767"/>
              </a:spcBef>
              <a:buFontTx/>
              <a:buNone/>
              <a:defRPr sz="800" cap="all" baseline="0"/>
            </a:lvl4pPr>
            <a:lvl5pPr marL="0" indent="0">
              <a:lnSpc>
                <a:spcPct val="100000"/>
              </a:lnSpc>
              <a:spcBef>
                <a:spcPts val="383"/>
              </a:spcBef>
              <a:buFontTx/>
              <a:buNone/>
              <a:defRPr sz="800" b="1" cap="all"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Rectangle 1"/>
          <p:cNvSpPr/>
          <p:nvPr userDrawn="1"/>
        </p:nvSpPr>
        <p:spPr>
          <a:xfrm>
            <a:off x="336243" y="7115102"/>
            <a:ext cx="2231548" cy="21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994" tIns="45994" rIns="45994" bIns="45994" rtlCol="0" anchor="ctr"/>
          <a:lstStyle/>
          <a:p>
            <a:pPr algn="ctr"/>
            <a:endParaRPr lang="fr-FR" sz="1300" smtClean="0"/>
          </a:p>
        </p:txBody>
      </p:sp>
    </p:spTree>
    <p:extLst>
      <p:ext uri="{BB962C8B-B14F-4D97-AF65-F5344CB8AC3E}">
        <p14:creationId xmlns:p14="http://schemas.microsoft.com/office/powerpoint/2010/main" val="40956714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5456" y="157299"/>
            <a:ext cx="9085675" cy="793922"/>
          </a:xfrm>
          <a:prstGeom prst="rect">
            <a:avLst/>
          </a:prstGeom>
        </p:spPr>
        <p:txBody>
          <a:bodyPr vert="horz" lIns="45994" tIns="0" rIns="45994" bIns="0" rtlCol="0" anchor="b">
            <a:normAutofit/>
          </a:bodyPr>
          <a:lstStyle/>
          <a:p>
            <a:r>
              <a:rPr lang="fr-FR" smtClean="0"/>
              <a:t>Modifiez le style du titre</a:t>
            </a:r>
            <a:endParaRPr lang="fr-FR"/>
          </a:p>
        </p:txBody>
      </p:sp>
      <p:sp>
        <p:nvSpPr>
          <p:cNvPr id="3" name="Espace réservé du texte 2"/>
          <p:cNvSpPr>
            <a:spLocks noGrp="1"/>
          </p:cNvSpPr>
          <p:nvPr>
            <p:ph type="body" idx="1"/>
          </p:nvPr>
        </p:nvSpPr>
        <p:spPr>
          <a:xfrm>
            <a:off x="1145456" y="1397901"/>
            <a:ext cx="9085677" cy="5452559"/>
          </a:xfrm>
          <a:prstGeom prst="rect">
            <a:avLst/>
          </a:prstGeom>
        </p:spPr>
        <p:txBody>
          <a:bodyPr vert="horz" lIns="45994" tIns="0" rIns="45994" bIns="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9374276" y="7088362"/>
            <a:ext cx="505200" cy="113112"/>
          </a:xfrm>
          <a:prstGeom prst="rect">
            <a:avLst/>
          </a:prstGeom>
          <a:noFill/>
        </p:spPr>
        <p:txBody>
          <a:bodyPr wrap="none" lIns="0" tIns="0" rIns="0" bIns="0" rtlCol="0" anchor="b" anchorCtr="0">
            <a:noAutofit/>
          </a:bodyPr>
          <a:lstStyle>
            <a:lvl1pPr algn="ctr">
              <a:defRPr lang="fr-FR" sz="600" smtClean="0">
                <a:solidFill>
                  <a:schemeClr val="tx2"/>
                </a:solidFill>
              </a:defRPr>
            </a:lvl1pPr>
          </a:lstStyle>
          <a:p>
            <a:r>
              <a:rPr lang="en-US" smtClean="0"/>
              <a:t>09/05/2017</a:t>
            </a:r>
            <a:endParaRPr lang="fr-FR"/>
          </a:p>
        </p:txBody>
      </p:sp>
      <p:sp>
        <p:nvSpPr>
          <p:cNvPr id="5" name="Espace réservé du pied de page 4"/>
          <p:cNvSpPr>
            <a:spLocks noGrp="1"/>
          </p:cNvSpPr>
          <p:nvPr>
            <p:ph type="ftr" sz="quarter" idx="3"/>
          </p:nvPr>
        </p:nvSpPr>
        <p:spPr>
          <a:xfrm>
            <a:off x="5402008" y="7088362"/>
            <a:ext cx="3873630" cy="113112"/>
          </a:xfrm>
          <a:prstGeom prst="rect">
            <a:avLst/>
          </a:prstGeom>
          <a:noFill/>
        </p:spPr>
        <p:txBody>
          <a:bodyPr wrap="none" lIns="0" tIns="0" rIns="0" bIns="0" rtlCol="0" anchor="b" anchorCtr="0">
            <a:noAutofit/>
          </a:bodyPr>
          <a:lstStyle>
            <a:lvl1pPr>
              <a:defRPr lang="fr-FR" sz="600">
                <a:solidFill>
                  <a:schemeClr val="tx2"/>
                </a:solidFill>
              </a:defRPr>
            </a:lvl1pPr>
          </a:lstStyle>
          <a:p>
            <a:pPr algn="r"/>
            <a:r>
              <a:rPr lang="fr-FR" smtClean="0"/>
              <a:t>Ana Atallah - Le régime des sanctions internationales </a:t>
            </a:r>
            <a:endParaRPr lang="fr-FR"/>
          </a:p>
        </p:txBody>
      </p:sp>
      <p:sp>
        <p:nvSpPr>
          <p:cNvPr id="8" name="ZoneTexte 7"/>
          <p:cNvSpPr txBox="1"/>
          <p:nvPr/>
        </p:nvSpPr>
        <p:spPr>
          <a:xfrm>
            <a:off x="9894052" y="7088362"/>
            <a:ext cx="421000" cy="113112"/>
          </a:xfrm>
          <a:prstGeom prst="rect">
            <a:avLst/>
          </a:prstGeom>
          <a:noFill/>
        </p:spPr>
        <p:txBody>
          <a:bodyPr wrap="none" lIns="0" tIns="0" rIns="0" bIns="0" rtlCol="0" anchor="b" anchorCtr="0">
            <a:noAutofit/>
          </a:bodyPr>
          <a:lstStyle/>
          <a:p>
            <a:pPr algn="l"/>
            <a:r>
              <a:rPr lang="fr-FR" sz="600" smtClean="0">
                <a:solidFill>
                  <a:schemeClr val="tx2"/>
                </a:solidFill>
                <a:sym typeface="Symbol"/>
              </a:rPr>
              <a:t></a:t>
            </a:r>
            <a:r>
              <a:rPr lang="fr-FR" sz="600" smtClean="0">
                <a:solidFill>
                  <a:schemeClr val="tx2"/>
                </a:solidFill>
              </a:rPr>
              <a:t>  </a:t>
            </a:r>
            <a:r>
              <a:rPr lang="fr-FR" sz="600" b="1" smtClean="0">
                <a:solidFill>
                  <a:schemeClr val="tx2"/>
                </a:solidFill>
              </a:rPr>
              <a:t>PAGE </a:t>
            </a:r>
            <a:fld id="{7B41562F-EC7A-4AE4-BA35-A2227770BFFD}" type="slidenum">
              <a:rPr lang="fr-FR" sz="600" b="1" smtClean="0">
                <a:solidFill>
                  <a:schemeClr val="tx2"/>
                </a:solidFill>
              </a:rPr>
              <a:pPr algn="l"/>
              <a:t>‹N°›</a:t>
            </a:fld>
            <a:endParaRPr lang="fr-FR" sz="600" b="1">
              <a:solidFill>
                <a:schemeClr val="tx2"/>
              </a:solidFill>
            </a:endParaRPr>
          </a:p>
        </p:txBody>
      </p:sp>
      <p:sp>
        <p:nvSpPr>
          <p:cNvPr id="9" name="ZoneTexte 8"/>
          <p:cNvSpPr txBox="1"/>
          <p:nvPr/>
        </p:nvSpPr>
        <p:spPr>
          <a:xfrm>
            <a:off x="9294906" y="7088362"/>
            <a:ext cx="84200" cy="113112"/>
          </a:xfrm>
          <a:prstGeom prst="rect">
            <a:avLst/>
          </a:prstGeom>
          <a:noFill/>
        </p:spPr>
        <p:txBody>
          <a:bodyPr wrap="none" lIns="0" tIns="0" rIns="0" bIns="0" rtlCol="0" anchor="b" anchorCtr="0">
            <a:noAutofit/>
          </a:bodyPr>
          <a:lstStyle/>
          <a:p>
            <a:pPr algn="ctr"/>
            <a:r>
              <a:rPr lang="fr-FR" sz="600" smtClean="0">
                <a:solidFill>
                  <a:schemeClr val="tx2"/>
                </a:solidFill>
                <a:sym typeface="Symbol"/>
              </a:rPr>
              <a:t></a:t>
            </a:r>
            <a:endParaRPr lang="fr-FR" sz="600" b="1">
              <a:solidFill>
                <a:schemeClr val="tx2"/>
              </a:solidFill>
            </a:endParaRPr>
          </a:p>
        </p:txBody>
      </p:sp>
    </p:spTree>
    <p:extLst>
      <p:ext uri="{BB962C8B-B14F-4D97-AF65-F5344CB8AC3E}">
        <p14:creationId xmlns:p14="http://schemas.microsoft.com/office/powerpoint/2010/main" val="138780411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3" r:id="rId5"/>
    <p:sldLayoutId id="2147483654" r:id="rId6"/>
    <p:sldLayoutId id="2147483655" r:id="rId7"/>
    <p:sldLayoutId id="2147483656" r:id="rId8"/>
  </p:sldLayoutIdLst>
  <p:transition/>
  <p:hf sldNum="0" hdr="0"/>
  <p:txStyles>
    <p:titleStyle>
      <a:lvl1pPr algn="l" defTabSz="1168237" rtl="0" eaLnBrk="1" latinLnBrk="0" hangingPunct="1">
        <a:lnSpc>
          <a:spcPct val="90000"/>
        </a:lnSpc>
        <a:spcBef>
          <a:spcPct val="0"/>
        </a:spcBef>
        <a:buNone/>
        <a:defRPr sz="1900" b="1" kern="1200" cap="all" baseline="0">
          <a:solidFill>
            <a:schemeClr val="tx1"/>
          </a:solidFill>
          <a:latin typeface="+mj-lt"/>
          <a:ea typeface="+mj-ea"/>
          <a:cs typeface="+mj-cs"/>
        </a:defRPr>
      </a:lvl1pPr>
    </p:titleStyle>
    <p:bodyStyle>
      <a:lvl1pPr marL="0" indent="0" algn="l" defTabSz="1168237" rtl="0" eaLnBrk="1" latinLnBrk="0" hangingPunct="1">
        <a:lnSpc>
          <a:spcPct val="110000"/>
        </a:lnSpc>
        <a:spcBef>
          <a:spcPts val="2300"/>
        </a:spcBef>
        <a:buFontTx/>
        <a:buNone/>
        <a:defRPr sz="1500" b="0" kern="1200" cap="all" baseline="0">
          <a:solidFill>
            <a:schemeClr val="tx2"/>
          </a:solidFill>
          <a:latin typeface="+mn-lt"/>
          <a:ea typeface="+mn-ea"/>
          <a:cs typeface="+mn-cs"/>
        </a:defRPr>
      </a:lvl1pPr>
      <a:lvl2pPr marL="0" indent="0" algn="l" defTabSz="1168237" rtl="0" eaLnBrk="1" latinLnBrk="0" hangingPunct="1">
        <a:lnSpc>
          <a:spcPct val="110000"/>
        </a:lnSpc>
        <a:spcBef>
          <a:spcPts val="1533"/>
        </a:spcBef>
        <a:buFontTx/>
        <a:buNone/>
        <a:defRPr sz="1300" b="1" kern="1200" cap="all" baseline="0">
          <a:solidFill>
            <a:schemeClr val="tx1"/>
          </a:solidFill>
          <a:latin typeface="+mn-lt"/>
          <a:ea typeface="+mn-ea"/>
          <a:cs typeface="+mn-cs"/>
        </a:defRPr>
      </a:lvl2pPr>
      <a:lvl3pPr marL="0" indent="0" algn="l" defTabSz="1168237" rtl="0" eaLnBrk="1" latinLnBrk="0" hangingPunct="1">
        <a:lnSpc>
          <a:spcPct val="110000"/>
        </a:lnSpc>
        <a:spcBef>
          <a:spcPts val="767"/>
        </a:spcBef>
        <a:buFontTx/>
        <a:buNone/>
        <a:defRPr sz="1300" b="1" kern="1200">
          <a:solidFill>
            <a:schemeClr val="tx1"/>
          </a:solidFill>
          <a:latin typeface="+mn-lt"/>
          <a:ea typeface="+mn-ea"/>
          <a:cs typeface="+mn-cs"/>
        </a:defRPr>
      </a:lvl3pPr>
      <a:lvl4pPr marL="0" indent="0" algn="l" defTabSz="1168237" rtl="0" eaLnBrk="1" latinLnBrk="0" hangingPunct="1">
        <a:lnSpc>
          <a:spcPct val="110000"/>
        </a:lnSpc>
        <a:spcBef>
          <a:spcPts val="767"/>
        </a:spcBef>
        <a:buFontTx/>
        <a:buNone/>
        <a:defRPr sz="1300" kern="1200">
          <a:solidFill>
            <a:schemeClr val="tx1"/>
          </a:solidFill>
          <a:latin typeface="+mn-lt"/>
          <a:ea typeface="+mn-ea"/>
          <a:cs typeface="+mn-cs"/>
        </a:defRPr>
      </a:lvl4pPr>
      <a:lvl5pPr marL="183974" indent="-183974" algn="l" defTabSz="1168237" rtl="0" eaLnBrk="1" latinLnBrk="0" hangingPunct="1">
        <a:lnSpc>
          <a:spcPct val="110000"/>
        </a:lnSpc>
        <a:spcBef>
          <a:spcPts val="383"/>
        </a:spcBef>
        <a:buClr>
          <a:schemeClr val="tx2"/>
        </a:buClr>
        <a:buSzPct val="90000"/>
        <a:buFont typeface="Wingdings" panose="05000000000000000000" pitchFamily="2" charset="2"/>
        <a:buChar char="l"/>
        <a:defRPr sz="1300" kern="1200">
          <a:solidFill>
            <a:schemeClr val="tx1"/>
          </a:solidFill>
          <a:latin typeface="+mn-lt"/>
          <a:ea typeface="+mn-ea"/>
          <a:cs typeface="+mn-cs"/>
        </a:defRPr>
      </a:lvl5pPr>
      <a:lvl6pPr marL="3212653" indent="-292059" algn="l" defTabSz="1168237"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796772" indent="-292059" algn="l" defTabSz="1168237"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80890" indent="-292059" algn="l" defTabSz="1168237"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65009" indent="-292059" algn="l" defTabSz="1168237"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fr-FR"/>
      </a:defPPr>
      <a:lvl1pPr marL="0" algn="l" defTabSz="1168237" rtl="0" eaLnBrk="1" latinLnBrk="0" hangingPunct="1">
        <a:defRPr sz="2300" kern="1200">
          <a:solidFill>
            <a:schemeClr val="tx1"/>
          </a:solidFill>
          <a:latin typeface="+mn-lt"/>
          <a:ea typeface="+mn-ea"/>
          <a:cs typeface="+mn-cs"/>
        </a:defRPr>
      </a:lvl1pPr>
      <a:lvl2pPr marL="584119" algn="l" defTabSz="1168237" rtl="0" eaLnBrk="1" latinLnBrk="0" hangingPunct="1">
        <a:defRPr sz="2300" kern="1200">
          <a:solidFill>
            <a:schemeClr val="tx1"/>
          </a:solidFill>
          <a:latin typeface="+mn-lt"/>
          <a:ea typeface="+mn-ea"/>
          <a:cs typeface="+mn-cs"/>
        </a:defRPr>
      </a:lvl2pPr>
      <a:lvl3pPr marL="1168237" algn="l" defTabSz="1168237" rtl="0" eaLnBrk="1" latinLnBrk="0" hangingPunct="1">
        <a:defRPr sz="2300" kern="1200">
          <a:solidFill>
            <a:schemeClr val="tx1"/>
          </a:solidFill>
          <a:latin typeface="+mn-lt"/>
          <a:ea typeface="+mn-ea"/>
          <a:cs typeface="+mn-cs"/>
        </a:defRPr>
      </a:lvl3pPr>
      <a:lvl4pPr marL="1752356" algn="l" defTabSz="1168237" rtl="0" eaLnBrk="1" latinLnBrk="0" hangingPunct="1">
        <a:defRPr sz="2300" kern="1200">
          <a:solidFill>
            <a:schemeClr val="tx1"/>
          </a:solidFill>
          <a:latin typeface="+mn-lt"/>
          <a:ea typeface="+mn-ea"/>
          <a:cs typeface="+mn-cs"/>
        </a:defRPr>
      </a:lvl4pPr>
      <a:lvl5pPr marL="2336475" algn="l" defTabSz="1168237" rtl="0" eaLnBrk="1" latinLnBrk="0" hangingPunct="1">
        <a:defRPr sz="2300" kern="1200">
          <a:solidFill>
            <a:schemeClr val="tx1"/>
          </a:solidFill>
          <a:latin typeface="+mn-lt"/>
          <a:ea typeface="+mn-ea"/>
          <a:cs typeface="+mn-cs"/>
        </a:defRPr>
      </a:lvl5pPr>
      <a:lvl6pPr marL="2920594" algn="l" defTabSz="1168237" rtl="0" eaLnBrk="1" latinLnBrk="0" hangingPunct="1">
        <a:defRPr sz="2300" kern="1200">
          <a:solidFill>
            <a:schemeClr val="tx1"/>
          </a:solidFill>
          <a:latin typeface="+mn-lt"/>
          <a:ea typeface="+mn-ea"/>
          <a:cs typeface="+mn-cs"/>
        </a:defRPr>
      </a:lvl6pPr>
      <a:lvl7pPr marL="3504712" algn="l" defTabSz="1168237" rtl="0" eaLnBrk="1" latinLnBrk="0" hangingPunct="1">
        <a:defRPr sz="2300" kern="1200">
          <a:solidFill>
            <a:schemeClr val="tx1"/>
          </a:solidFill>
          <a:latin typeface="+mn-lt"/>
          <a:ea typeface="+mn-ea"/>
          <a:cs typeface="+mn-cs"/>
        </a:defRPr>
      </a:lvl7pPr>
      <a:lvl8pPr marL="4088831" algn="l" defTabSz="1168237" rtl="0" eaLnBrk="1" latinLnBrk="0" hangingPunct="1">
        <a:defRPr sz="2300" kern="1200">
          <a:solidFill>
            <a:schemeClr val="tx1"/>
          </a:solidFill>
          <a:latin typeface="+mn-lt"/>
          <a:ea typeface="+mn-ea"/>
          <a:cs typeface="+mn-cs"/>
        </a:defRPr>
      </a:lvl8pPr>
      <a:lvl9pPr marL="4672950" algn="l" defTabSz="116823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3782"/>
            <a:ext cx="10693400" cy="3916680"/>
          </a:xfrm>
          <a:prstGeom prst="rect">
            <a:avLst/>
          </a:prstGeom>
        </p:spPr>
      </p:pic>
    </p:spTree>
    <p:extLst>
      <p:ext uri="{BB962C8B-B14F-4D97-AF65-F5344CB8AC3E}">
        <p14:creationId xmlns:p14="http://schemas.microsoft.com/office/powerpoint/2010/main" val="38889594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none" smtClean="0"/>
              <a:t>Remarques conclusives</a:t>
            </a:r>
            <a:endParaRPr lang="fr-FR" cap="none"/>
          </a:p>
        </p:txBody>
      </p:sp>
      <p:sp>
        <p:nvSpPr>
          <p:cNvPr id="3" name="Espace réservé du contenu 2"/>
          <p:cNvSpPr>
            <a:spLocks noGrp="1"/>
          </p:cNvSpPr>
          <p:nvPr>
            <p:ph idx="1"/>
          </p:nvPr>
        </p:nvSpPr>
        <p:spPr/>
        <p:txBody>
          <a:bodyPr>
            <a:normAutofit/>
          </a:bodyPr>
          <a:lstStyle/>
          <a:p>
            <a:endParaRPr lang="fr-FR" cap="none" smtClean="0"/>
          </a:p>
          <a:p>
            <a:endParaRPr lang="fr-FR" cap="none" smtClean="0"/>
          </a:p>
        </p:txBody>
      </p:sp>
      <p:sp>
        <p:nvSpPr>
          <p:cNvPr id="10" name="Espace réservé du texte 9"/>
          <p:cNvSpPr>
            <a:spLocks noGrp="1"/>
          </p:cNvSpPr>
          <p:nvPr>
            <p:ph type="body" sz="quarter" idx="12"/>
          </p:nvPr>
        </p:nvSpPr>
        <p:spPr>
          <a:xfrm>
            <a:off x="1809444" y="4661952"/>
            <a:ext cx="505720" cy="2645337"/>
          </a:xfrm>
        </p:spPr>
        <p:txBody>
          <a:bodyPr>
            <a:normAutofit/>
          </a:bodyPr>
          <a:lstStyle/>
          <a:p>
            <a:endParaRPr lang="fr-FR" smtClean="0"/>
          </a:p>
          <a:p>
            <a:endParaRPr lang="fr-FR" smtClean="0"/>
          </a:p>
          <a:p>
            <a:endParaRPr lang="fr-FR" smtClean="0"/>
          </a:p>
          <a:p>
            <a:endParaRPr lang="fr-FR" smtClean="0"/>
          </a:p>
          <a:p>
            <a:endParaRPr lang="fr-FR" smtClean="0"/>
          </a:p>
        </p:txBody>
      </p:sp>
      <p:sp>
        <p:nvSpPr>
          <p:cNvPr id="8" name="Espace réservé du pied de page 4"/>
          <p:cNvSpPr>
            <a:spLocks noGrp="1"/>
          </p:cNvSpPr>
          <p:nvPr>
            <p:ph type="ftr" sz="quarter" idx="11"/>
          </p:nvPr>
        </p:nvSpPr>
        <p:spPr>
          <a:xfrm>
            <a:off x="5346700" y="7088362"/>
            <a:ext cx="3873630" cy="113112"/>
          </a:xfrm>
        </p:spPr>
        <p:txBody>
          <a:bodyPr/>
          <a:lstStyle/>
          <a:p>
            <a:r>
              <a:rPr lang="fr-FR" smtClean="0"/>
              <a:t>Ana Atallah - Le régime des sanctions internationales </a:t>
            </a:r>
            <a:endParaRPr lang="fr-FR"/>
          </a:p>
        </p:txBody>
      </p:sp>
      <p:sp>
        <p:nvSpPr>
          <p:cNvPr id="9" name="Espace réservé de la date 3"/>
          <p:cNvSpPr>
            <a:spLocks noGrp="1"/>
          </p:cNvSpPr>
          <p:nvPr>
            <p:ph type="dt" sz="half" idx="10"/>
          </p:nvPr>
        </p:nvSpPr>
        <p:spPr>
          <a:xfrm>
            <a:off x="9374276" y="7088362"/>
            <a:ext cx="505200" cy="113112"/>
          </a:xfrm>
        </p:spPr>
        <p:txBody>
          <a:bodyPr/>
          <a:lstStyle/>
          <a:p>
            <a:r>
              <a:rPr lang="en-US" smtClean="0"/>
              <a:t>09/05/2017</a:t>
            </a:r>
            <a:endParaRPr lang="fr-F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350" y="393233"/>
            <a:ext cx="6231492" cy="2064833"/>
          </a:xfrm>
          <a:prstGeom prst="rect">
            <a:avLst/>
          </a:prstGeom>
        </p:spPr>
      </p:pic>
    </p:spTree>
    <p:extLst>
      <p:ext uri="{BB962C8B-B14F-4D97-AF65-F5344CB8AC3E}">
        <p14:creationId xmlns:p14="http://schemas.microsoft.com/office/powerpoint/2010/main" val="41449134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mtClean="0"/>
              <a:t>Ana ATALLAH</a:t>
            </a:r>
            <a:endParaRPr lang="fr-FR"/>
          </a:p>
          <a:p>
            <a:pPr lvl="1"/>
            <a:r>
              <a:rPr lang="fr-FR" smtClean="0"/>
              <a:t>Avocat aux Barreaux de Paris et de New York</a:t>
            </a:r>
            <a:br>
              <a:rPr lang="fr-FR" smtClean="0"/>
            </a:br>
            <a:r>
              <a:rPr lang="fr-FR" smtClean="0">
                <a:solidFill>
                  <a:schemeClr val="tx2"/>
                </a:solidFill>
              </a:rPr>
              <a:t>Tél. : +33 1 76 70 40 00</a:t>
            </a:r>
            <a:br>
              <a:rPr lang="fr-FR" smtClean="0">
                <a:solidFill>
                  <a:schemeClr val="tx2"/>
                </a:solidFill>
              </a:rPr>
            </a:br>
            <a:r>
              <a:rPr lang="fr-FR" cap="none" smtClean="0"/>
              <a:t>Email </a:t>
            </a:r>
            <a:r>
              <a:rPr lang="fr-FR" cap="none"/>
              <a:t>: </a:t>
            </a:r>
            <a:r>
              <a:rPr lang="fr-FR" cap="none" smtClean="0"/>
              <a:t>aatallah@ReedSmith.com</a:t>
            </a:r>
          </a:p>
          <a:p>
            <a:pPr lvl="2"/>
            <a:r>
              <a:rPr lang="fr-FR" smtClean="0"/>
              <a:t>42, avenue Raymond Poincaré – 75116 Paris</a:t>
            </a:r>
          </a:p>
        </p:txBody>
      </p:sp>
    </p:spTree>
    <p:extLst>
      <p:ext uri="{BB962C8B-B14F-4D97-AF65-F5344CB8AC3E}">
        <p14:creationId xmlns:p14="http://schemas.microsoft.com/office/powerpoint/2010/main" val="1520631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5164" y="4627481"/>
            <a:ext cx="8252808" cy="1111490"/>
          </a:xfrm>
        </p:spPr>
        <p:txBody>
          <a:bodyPr/>
          <a:lstStyle/>
          <a:p>
            <a:r>
              <a:rPr lang="fr-FR" cap="none" smtClean="0"/>
              <a:t>LE REGIME DES SANCTIONS INTERNATIONALES</a:t>
            </a:r>
            <a:br>
              <a:rPr lang="fr-FR" cap="none" smtClean="0"/>
            </a:br>
            <a:r>
              <a:rPr lang="fr-FR" sz="1600" cap="none" smtClean="0"/>
              <a:t/>
            </a:r>
            <a:br>
              <a:rPr lang="fr-FR" sz="1600" cap="none" smtClean="0"/>
            </a:br>
            <a:r>
              <a:rPr lang="fr-FR" sz="2000" cap="none" smtClean="0"/>
              <a:t>Ana Atallah,</a:t>
            </a:r>
            <a:br>
              <a:rPr lang="fr-FR" sz="2000" cap="none" smtClean="0"/>
            </a:br>
            <a:r>
              <a:rPr lang="fr-FR" sz="2000" cap="none" smtClean="0"/>
              <a:t>Avocat aux Barreaux de Paris et New York</a:t>
            </a:r>
            <a:endParaRPr lang="fr-FR" sz="2000" cap="none"/>
          </a:p>
        </p:txBody>
      </p:sp>
      <p:sp>
        <p:nvSpPr>
          <p:cNvPr id="10" name="Espace réservé du texte 9"/>
          <p:cNvSpPr>
            <a:spLocks noGrp="1"/>
          </p:cNvSpPr>
          <p:nvPr>
            <p:ph type="body" sz="quarter" idx="12"/>
          </p:nvPr>
        </p:nvSpPr>
        <p:spPr>
          <a:xfrm>
            <a:off x="1809444" y="4661952"/>
            <a:ext cx="505720" cy="2645337"/>
          </a:xfrm>
        </p:spPr>
        <p:txBody>
          <a:bodyPr>
            <a:normAutofit/>
          </a:bodyPr>
          <a:lstStyle/>
          <a:p>
            <a:endParaRPr lang="fr-FR" smtClean="0"/>
          </a:p>
          <a:p>
            <a:endParaRPr lang="fr-FR" smtClean="0"/>
          </a:p>
          <a:p>
            <a:endParaRPr lang="fr-FR" smtClean="0"/>
          </a:p>
          <a:p>
            <a:endParaRPr lang="fr-FR" smtClean="0"/>
          </a:p>
          <a:p>
            <a:endParaRPr lang="fr-FR" smtClean="0"/>
          </a:p>
        </p:txBody>
      </p:sp>
      <p:sp>
        <p:nvSpPr>
          <p:cNvPr id="8" name="Espace réservé du pied de page 4"/>
          <p:cNvSpPr>
            <a:spLocks noGrp="1"/>
          </p:cNvSpPr>
          <p:nvPr>
            <p:ph type="ftr" sz="quarter" idx="11"/>
          </p:nvPr>
        </p:nvSpPr>
        <p:spPr>
          <a:xfrm>
            <a:off x="5346700" y="7088362"/>
            <a:ext cx="3873630" cy="113112"/>
          </a:xfrm>
        </p:spPr>
        <p:txBody>
          <a:bodyPr/>
          <a:lstStyle/>
          <a:p>
            <a:r>
              <a:rPr lang="fr-FR" smtClean="0"/>
              <a:t>Ana Atallah - Le régime des sanctions internationales </a:t>
            </a:r>
            <a:endParaRPr lang="fr-FR"/>
          </a:p>
        </p:txBody>
      </p:sp>
      <p:sp>
        <p:nvSpPr>
          <p:cNvPr id="9" name="Espace réservé de la date 3"/>
          <p:cNvSpPr>
            <a:spLocks noGrp="1"/>
          </p:cNvSpPr>
          <p:nvPr>
            <p:ph type="dt" sz="half" idx="10"/>
          </p:nvPr>
        </p:nvSpPr>
        <p:spPr>
          <a:xfrm>
            <a:off x="9374276" y="7088362"/>
            <a:ext cx="505200" cy="113112"/>
          </a:xfrm>
        </p:spPr>
        <p:txBody>
          <a:bodyPr/>
          <a:lstStyle/>
          <a:p>
            <a:r>
              <a:rPr lang="en-US" smtClean="0"/>
              <a:t>09/05/2017</a:t>
            </a:r>
            <a:endParaRPr lang="fr-F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350" y="393233"/>
            <a:ext cx="6231492" cy="2064833"/>
          </a:xfrm>
          <a:prstGeom prst="rect">
            <a:avLst/>
          </a:prstGeom>
        </p:spPr>
      </p:pic>
    </p:spTree>
    <p:extLst>
      <p:ext uri="{BB962C8B-B14F-4D97-AF65-F5344CB8AC3E}">
        <p14:creationId xmlns:p14="http://schemas.microsoft.com/office/powerpoint/2010/main" val="38359614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none" smtClean="0"/>
              <a:t>Introduction</a:t>
            </a:r>
            <a:endParaRPr lang="fr-FR" cap="none"/>
          </a:p>
        </p:txBody>
      </p:sp>
      <p:sp>
        <p:nvSpPr>
          <p:cNvPr id="3" name="Espace réservé du contenu 2"/>
          <p:cNvSpPr>
            <a:spLocks noGrp="1"/>
          </p:cNvSpPr>
          <p:nvPr>
            <p:ph idx="1"/>
          </p:nvPr>
        </p:nvSpPr>
        <p:spPr/>
        <p:txBody>
          <a:bodyPr>
            <a:normAutofit/>
          </a:bodyPr>
          <a:lstStyle/>
          <a:p>
            <a:r>
              <a:rPr lang="fr-FR" cap="none" smtClean="0"/>
              <a:t>éléments de contexte</a:t>
            </a:r>
          </a:p>
          <a:p>
            <a:r>
              <a:rPr lang="fr-FR" cap="none" smtClean="0"/>
              <a:t>éléments de terminologie</a:t>
            </a:r>
          </a:p>
          <a:p>
            <a:endParaRPr lang="fr-FR" cap="none" smtClean="0"/>
          </a:p>
        </p:txBody>
      </p:sp>
      <p:sp>
        <p:nvSpPr>
          <p:cNvPr id="10" name="Espace réservé du texte 9"/>
          <p:cNvSpPr>
            <a:spLocks noGrp="1"/>
          </p:cNvSpPr>
          <p:nvPr>
            <p:ph type="body" sz="quarter" idx="12"/>
          </p:nvPr>
        </p:nvSpPr>
        <p:spPr>
          <a:xfrm>
            <a:off x="1809444" y="4661952"/>
            <a:ext cx="505720" cy="2645337"/>
          </a:xfrm>
        </p:spPr>
        <p:txBody>
          <a:bodyPr>
            <a:normAutofit/>
          </a:bodyPr>
          <a:lstStyle/>
          <a:p>
            <a:endParaRPr lang="fr-FR" smtClean="0"/>
          </a:p>
          <a:p>
            <a:endParaRPr lang="fr-FR" smtClean="0"/>
          </a:p>
          <a:p>
            <a:endParaRPr lang="fr-FR" smtClean="0"/>
          </a:p>
          <a:p>
            <a:endParaRPr lang="fr-FR" smtClean="0"/>
          </a:p>
          <a:p>
            <a:endParaRPr lang="fr-FR" smtClean="0"/>
          </a:p>
        </p:txBody>
      </p:sp>
      <p:sp>
        <p:nvSpPr>
          <p:cNvPr id="8" name="Espace réservé du pied de page 4"/>
          <p:cNvSpPr>
            <a:spLocks noGrp="1"/>
          </p:cNvSpPr>
          <p:nvPr>
            <p:ph type="ftr" sz="quarter" idx="11"/>
          </p:nvPr>
        </p:nvSpPr>
        <p:spPr>
          <a:xfrm>
            <a:off x="5346700" y="7088362"/>
            <a:ext cx="3873630" cy="113112"/>
          </a:xfrm>
        </p:spPr>
        <p:txBody>
          <a:bodyPr/>
          <a:lstStyle/>
          <a:p>
            <a:r>
              <a:rPr lang="fr-FR" smtClean="0"/>
              <a:t>Ana Atallah - Le régime des sanctions internationales </a:t>
            </a:r>
            <a:endParaRPr lang="fr-FR"/>
          </a:p>
        </p:txBody>
      </p:sp>
      <p:sp>
        <p:nvSpPr>
          <p:cNvPr id="9" name="Espace réservé de la date 3"/>
          <p:cNvSpPr>
            <a:spLocks noGrp="1"/>
          </p:cNvSpPr>
          <p:nvPr>
            <p:ph type="dt" sz="half" idx="10"/>
          </p:nvPr>
        </p:nvSpPr>
        <p:spPr>
          <a:xfrm>
            <a:off x="9374276" y="7088362"/>
            <a:ext cx="505200" cy="113112"/>
          </a:xfrm>
        </p:spPr>
        <p:txBody>
          <a:bodyPr/>
          <a:lstStyle/>
          <a:p>
            <a:r>
              <a:rPr lang="en-US" smtClean="0"/>
              <a:t>09/05/2017</a:t>
            </a:r>
            <a:endParaRPr lang="fr-F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350" y="393233"/>
            <a:ext cx="6231492" cy="2064833"/>
          </a:xfrm>
          <a:prstGeom prst="rect">
            <a:avLst/>
          </a:prstGeom>
        </p:spPr>
      </p:pic>
    </p:spTree>
    <p:extLst>
      <p:ext uri="{BB962C8B-B14F-4D97-AF65-F5344CB8AC3E}">
        <p14:creationId xmlns:p14="http://schemas.microsoft.com/office/powerpoint/2010/main" val="13841689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26" y="3852639"/>
            <a:ext cx="6536726" cy="2599623"/>
          </a:xfrm>
        </p:spPr>
        <p:txBody>
          <a:bodyPr/>
          <a:lstStyle/>
          <a:p>
            <a:pPr marL="354013">
              <a:tabLst>
                <a:tab pos="717550" algn="l"/>
              </a:tabLst>
            </a:pPr>
            <a:r>
              <a:rPr lang="fr-FR" sz="1500"/>
              <a:t>1. </a:t>
            </a:r>
            <a:r>
              <a:rPr lang="fr-FR" sz="1500" smtClean="0"/>
              <a:t>	</a:t>
            </a:r>
            <a:r>
              <a:rPr lang="fr-FR" sz="1500" cap="none" smtClean="0"/>
              <a:t>les </a:t>
            </a:r>
            <a:r>
              <a:rPr lang="fr-FR" sz="1500" cap="none"/>
              <a:t>sanctions internationales édictées par le Conseil de </a:t>
            </a:r>
            <a:r>
              <a:rPr lang="fr-FR" sz="1500" cap="none" smtClean="0"/>
              <a:t>	sécurité des </a:t>
            </a:r>
            <a:r>
              <a:rPr lang="fr-FR" sz="1500" cap="none"/>
              <a:t>Nations </a:t>
            </a:r>
            <a:r>
              <a:rPr lang="fr-FR" sz="1500" cap="none" smtClean="0"/>
              <a:t>unies</a:t>
            </a:r>
            <a:br>
              <a:rPr lang="fr-FR" sz="1500" cap="none" smtClean="0"/>
            </a:br>
            <a:r>
              <a:rPr lang="en-GB" sz="1500"/>
              <a:t/>
            </a:r>
            <a:br>
              <a:rPr lang="en-GB" sz="1500"/>
            </a:br>
            <a:r>
              <a:rPr lang="fr-FR" sz="1500" smtClean="0"/>
              <a:t>2</a:t>
            </a:r>
            <a:r>
              <a:rPr lang="fr-FR" sz="1500"/>
              <a:t>. </a:t>
            </a:r>
            <a:r>
              <a:rPr lang="fr-FR" sz="1500" smtClean="0"/>
              <a:t>	</a:t>
            </a:r>
            <a:r>
              <a:rPr lang="fr-FR" sz="1500" cap="none" smtClean="0"/>
              <a:t>les </a:t>
            </a:r>
            <a:r>
              <a:rPr lang="fr-FR" sz="1500" cap="none"/>
              <a:t>sanctions économiques prises par l’Union </a:t>
            </a:r>
            <a:r>
              <a:rPr lang="fr-FR" sz="1500" cap="none" smtClean="0"/>
              <a:t>européenne</a:t>
            </a:r>
            <a:br>
              <a:rPr lang="fr-FR" sz="1500" cap="none" smtClean="0"/>
            </a:br>
            <a:r>
              <a:rPr lang="en-GB" sz="1500" cap="none"/>
              <a:t/>
            </a:r>
            <a:br>
              <a:rPr lang="en-GB" sz="1500" cap="none"/>
            </a:br>
            <a:r>
              <a:rPr lang="fr-FR" sz="1500" smtClean="0"/>
              <a:t>3</a:t>
            </a:r>
            <a:r>
              <a:rPr lang="fr-FR" sz="1500"/>
              <a:t>. </a:t>
            </a:r>
            <a:r>
              <a:rPr lang="fr-FR" sz="1500" smtClean="0"/>
              <a:t>	</a:t>
            </a:r>
            <a:r>
              <a:rPr lang="fr-FR" sz="1500" cap="none" smtClean="0"/>
              <a:t>le </a:t>
            </a:r>
            <a:r>
              <a:rPr lang="fr-FR" sz="1500" cap="none"/>
              <a:t>projet de loi en cours d’examen en </a:t>
            </a:r>
            <a:r>
              <a:rPr lang="fr-FR" sz="1500" cap="none" smtClean="0"/>
              <a:t>France</a:t>
            </a:r>
            <a:br>
              <a:rPr lang="fr-FR" sz="1500" cap="none" smtClean="0"/>
            </a:br>
            <a:r>
              <a:rPr lang="en-GB" sz="1500"/>
              <a:t/>
            </a:r>
            <a:br>
              <a:rPr lang="en-GB" sz="1500"/>
            </a:br>
            <a:r>
              <a:rPr lang="fr-FR" sz="1500"/>
              <a:t>4. </a:t>
            </a:r>
            <a:r>
              <a:rPr lang="fr-FR" sz="1500" smtClean="0"/>
              <a:t>	</a:t>
            </a:r>
            <a:r>
              <a:rPr lang="fr-FR" sz="1500" cap="none" smtClean="0"/>
              <a:t>les </a:t>
            </a:r>
            <a:r>
              <a:rPr lang="fr-FR" sz="1500" cap="none"/>
              <a:t>procédures arbitrales et étatiques au regard des sanctions </a:t>
            </a:r>
            <a:r>
              <a:rPr lang="fr-FR" sz="1500" cap="none" smtClean="0"/>
              <a:t>	internationales </a:t>
            </a:r>
            <a:r>
              <a:rPr lang="fr-FR" sz="1500" cap="none"/>
              <a:t>– </a:t>
            </a:r>
            <a:r>
              <a:rPr lang="fr-FR" sz="1500" cap="none" smtClean="0"/>
              <a:t>remarques sur </a:t>
            </a:r>
            <a:r>
              <a:rPr lang="fr-FR" sz="1500" cap="none"/>
              <a:t>la jurisprudence</a:t>
            </a:r>
            <a:r>
              <a:rPr lang="en-GB"/>
              <a:t/>
            </a:r>
            <a:br>
              <a:rPr lang="en-GB"/>
            </a:br>
            <a:endParaRPr lang="en-GB"/>
          </a:p>
        </p:txBody>
      </p:sp>
      <p:sp>
        <p:nvSpPr>
          <p:cNvPr id="4" name="Date Placeholder 3"/>
          <p:cNvSpPr>
            <a:spLocks noGrp="1"/>
          </p:cNvSpPr>
          <p:nvPr>
            <p:ph type="dt" sz="half" idx="10"/>
          </p:nvPr>
        </p:nvSpPr>
        <p:spPr/>
        <p:txBody>
          <a:bodyPr/>
          <a:lstStyle/>
          <a:p>
            <a:r>
              <a:rPr lang="en-US" smtClean="0"/>
              <a:t>09/05/2017</a:t>
            </a:r>
            <a:endParaRPr lang="fr-FR"/>
          </a:p>
        </p:txBody>
      </p:sp>
      <p:sp>
        <p:nvSpPr>
          <p:cNvPr id="5" name="Footer Placeholder 4"/>
          <p:cNvSpPr>
            <a:spLocks noGrp="1"/>
          </p:cNvSpPr>
          <p:nvPr>
            <p:ph type="ftr" sz="quarter" idx="11"/>
          </p:nvPr>
        </p:nvSpPr>
        <p:spPr/>
        <p:txBody>
          <a:bodyPr/>
          <a:lstStyle/>
          <a:p>
            <a:r>
              <a:rPr lang="fr-FR" smtClean="0"/>
              <a:t>Ana Atallah - Le régime des sanctions internationales </a:t>
            </a:r>
            <a:endParaRPr lang="fr-FR"/>
          </a:p>
        </p:txBody>
      </p:sp>
      <p:sp>
        <p:nvSpPr>
          <p:cNvPr id="7" name="TextBox 6"/>
          <p:cNvSpPr txBox="1"/>
          <p:nvPr/>
        </p:nvSpPr>
        <p:spPr>
          <a:xfrm>
            <a:off x="1978326" y="3349097"/>
            <a:ext cx="5642027" cy="353943"/>
          </a:xfrm>
          <a:prstGeom prst="rect">
            <a:avLst/>
          </a:prstGeom>
          <a:noFill/>
        </p:spPr>
        <p:txBody>
          <a:bodyPr wrap="square" lIns="45994" tIns="0" rIns="45994" bIns="0" rtlCol="0">
            <a:spAutoFit/>
          </a:bodyPr>
          <a:lstStyle/>
          <a:p>
            <a:r>
              <a:rPr lang="fr-FR" b="1"/>
              <a:t>s</a:t>
            </a:r>
            <a:r>
              <a:rPr lang="fr-FR" b="1" smtClean="0"/>
              <a:t>ommaire :</a:t>
            </a:r>
            <a:endParaRPr lang="en-GB" b="1" err="1" smtClean="0"/>
          </a:p>
        </p:txBody>
      </p:sp>
    </p:spTree>
    <p:extLst>
      <p:ext uri="{BB962C8B-B14F-4D97-AF65-F5344CB8AC3E}">
        <p14:creationId xmlns:p14="http://schemas.microsoft.com/office/powerpoint/2010/main" val="38894798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cap="none"/>
              <a:t>1. Les sanctions internationales édictées par le Conseil de sécurité</a:t>
            </a:r>
            <a:br>
              <a:rPr lang="fr-FR" sz="2000" cap="none"/>
            </a:br>
            <a:r>
              <a:rPr lang="fr-FR" sz="2000" cap="none"/>
              <a:t>    des Nations unies</a:t>
            </a:r>
            <a:endParaRPr lang="en-GB"/>
          </a:p>
        </p:txBody>
      </p:sp>
      <p:sp>
        <p:nvSpPr>
          <p:cNvPr id="3" name="Content Placeholder 2"/>
          <p:cNvSpPr>
            <a:spLocks noGrp="1"/>
          </p:cNvSpPr>
          <p:nvPr>
            <p:ph idx="1"/>
          </p:nvPr>
        </p:nvSpPr>
        <p:spPr/>
        <p:txBody>
          <a:bodyPr>
            <a:normAutofit/>
          </a:bodyPr>
          <a:lstStyle/>
          <a:p>
            <a:pPr algn="just">
              <a:lnSpc>
                <a:spcPct val="100000"/>
              </a:lnSpc>
              <a:spcBef>
                <a:spcPct val="0"/>
              </a:spcBef>
              <a:spcAft>
                <a:spcPts val="1200"/>
              </a:spcAft>
            </a:pPr>
            <a:r>
              <a:rPr lang="fr-FR" cap="none">
                <a:solidFill>
                  <a:schemeClr val="tx1"/>
                </a:solidFill>
              </a:rPr>
              <a:t>Tant que les résolutions du Conseil de sécurité des Nations </a:t>
            </a:r>
            <a:r>
              <a:rPr lang="fr-FR" cap="none" smtClean="0">
                <a:solidFill>
                  <a:schemeClr val="tx1"/>
                </a:solidFill>
              </a:rPr>
              <a:t>unies, </a:t>
            </a:r>
            <a:r>
              <a:rPr lang="fr-FR" cap="none">
                <a:solidFill>
                  <a:schemeClr val="tx1"/>
                </a:solidFill>
              </a:rPr>
              <a:t>qui édicte des mesures </a:t>
            </a:r>
            <a:r>
              <a:rPr lang="fr-FR" cap="none" smtClean="0">
                <a:solidFill>
                  <a:schemeClr val="tx1"/>
                </a:solidFill>
              </a:rPr>
              <a:t>restrictives, n’ont </a:t>
            </a:r>
            <a:r>
              <a:rPr lang="fr-FR" cap="none">
                <a:solidFill>
                  <a:schemeClr val="tx1"/>
                </a:solidFill>
              </a:rPr>
              <a:t>pas été rendues obligatoires ou transposées en droit interne, celles-ci </a:t>
            </a:r>
            <a:r>
              <a:rPr lang="fr-FR" cap="none" smtClean="0">
                <a:solidFill>
                  <a:schemeClr val="tx1"/>
                </a:solidFill>
              </a:rPr>
              <a:t>n’ont </a:t>
            </a:r>
            <a:r>
              <a:rPr lang="fr-FR" cap="none">
                <a:solidFill>
                  <a:schemeClr val="tx1"/>
                </a:solidFill>
              </a:rPr>
              <a:t>pas d’effet direct en France</a:t>
            </a:r>
            <a:r>
              <a:rPr lang="fr-FR" cap="none" smtClean="0">
                <a:solidFill>
                  <a:schemeClr val="tx1"/>
                </a:solidFill>
              </a:rPr>
              <a:t>.</a:t>
            </a:r>
          </a:p>
          <a:p>
            <a:pPr algn="just">
              <a:lnSpc>
                <a:spcPct val="100000"/>
              </a:lnSpc>
              <a:spcBef>
                <a:spcPct val="0"/>
              </a:spcBef>
              <a:spcAft>
                <a:spcPts val="1200"/>
              </a:spcAft>
            </a:pPr>
            <a:r>
              <a:rPr lang="fr-FR" cap="none">
                <a:solidFill>
                  <a:schemeClr val="tx1"/>
                </a:solidFill>
              </a:rPr>
              <a:t>A défaut, elles peuvent être prises en considération par le juge en tant que fait </a:t>
            </a:r>
            <a:r>
              <a:rPr lang="fr-FR" cap="none" smtClean="0">
                <a:solidFill>
                  <a:schemeClr val="tx1"/>
                </a:solidFill>
              </a:rPr>
              <a:t>juridique.</a:t>
            </a:r>
            <a:endParaRPr lang="en-GB" cap="none">
              <a:solidFill>
                <a:schemeClr val="tx1"/>
              </a:solidFill>
            </a:endParaRPr>
          </a:p>
          <a:p>
            <a:pPr algn="just">
              <a:lnSpc>
                <a:spcPct val="100000"/>
              </a:lnSpc>
              <a:spcBef>
                <a:spcPct val="0"/>
              </a:spcBef>
              <a:spcAft>
                <a:spcPts val="1200"/>
              </a:spcAft>
            </a:pPr>
            <a:r>
              <a:rPr lang="fr-FR" b="1" smtClean="0">
                <a:solidFill>
                  <a:schemeClr val="tx1"/>
                </a:solidFill>
              </a:rPr>
              <a:t>«</a:t>
            </a:r>
            <a:r>
              <a:rPr lang="fr-FR" b="1">
                <a:solidFill>
                  <a:schemeClr val="tx1"/>
                </a:solidFill>
              </a:rPr>
              <a:t> </a:t>
            </a:r>
            <a:r>
              <a:rPr lang="fr-FR" i="1" cap="none">
                <a:solidFill>
                  <a:schemeClr val="tx1"/>
                </a:solidFill>
              </a:rPr>
              <a:t>[…] </a:t>
            </a:r>
            <a:r>
              <a:rPr lang="fr-FR" b="1" i="1" cap="none">
                <a:solidFill>
                  <a:schemeClr val="tx1"/>
                </a:solidFill>
              </a:rPr>
              <a:t>Attendu que si les résolutions du Conseil de Sécurité des Nations Unies s’imposent aux Etats membres, elles n’ont, en France, pas d’effet direct tant que les prescriptions qu’elles édictent n’ont pas, en droit interne, été rendues obligatoires ou transposées ; qu’à défaut, elles peuvent être prises en considération par le juge en tant que fait juridique</a:t>
            </a:r>
            <a:r>
              <a:rPr lang="fr-FR" i="1" cap="none">
                <a:solidFill>
                  <a:schemeClr val="tx1"/>
                </a:solidFill>
              </a:rPr>
              <a:t> […] </a:t>
            </a:r>
            <a:r>
              <a:rPr lang="fr-FR" i="1" cap="none" smtClean="0">
                <a:solidFill>
                  <a:schemeClr val="tx1"/>
                </a:solidFill>
              </a:rPr>
              <a:t>»</a:t>
            </a:r>
          </a:p>
          <a:p>
            <a:pPr algn="just">
              <a:lnSpc>
                <a:spcPct val="100000"/>
              </a:lnSpc>
              <a:spcBef>
                <a:spcPct val="0"/>
              </a:spcBef>
              <a:spcAft>
                <a:spcPts val="1200"/>
              </a:spcAft>
            </a:pPr>
            <a:r>
              <a:rPr lang="fr-FR" u="sng" cap="none" smtClean="0">
                <a:solidFill>
                  <a:schemeClr val="tx1"/>
                </a:solidFill>
              </a:rPr>
              <a:t>arrêt </a:t>
            </a:r>
            <a:r>
              <a:rPr lang="fr-FR" u="sng" cap="none">
                <a:solidFill>
                  <a:schemeClr val="tx1"/>
                </a:solidFill>
              </a:rPr>
              <a:t>Dumez, </a:t>
            </a:r>
            <a:r>
              <a:rPr lang="fr-FR" u="sng" cap="none" smtClean="0">
                <a:solidFill>
                  <a:schemeClr val="tx1"/>
                </a:solidFill>
              </a:rPr>
              <a:t>1ère </a:t>
            </a:r>
            <a:r>
              <a:rPr lang="fr-FR" u="sng" cap="none">
                <a:solidFill>
                  <a:schemeClr val="tx1"/>
                </a:solidFill>
              </a:rPr>
              <a:t>chambre civile de la </a:t>
            </a:r>
            <a:r>
              <a:rPr lang="fr-FR" u="sng" cap="none" smtClean="0">
                <a:solidFill>
                  <a:schemeClr val="tx1"/>
                </a:solidFill>
              </a:rPr>
              <a:t>cour </a:t>
            </a:r>
            <a:r>
              <a:rPr lang="fr-FR" u="sng" cap="none">
                <a:solidFill>
                  <a:schemeClr val="tx1"/>
                </a:solidFill>
              </a:rPr>
              <a:t>de cassation, 25 avril 2006</a:t>
            </a:r>
            <a:endParaRPr lang="en-GB" u="sng" cap="none">
              <a:solidFill>
                <a:schemeClr val="tx1"/>
              </a:solidFill>
            </a:endParaRPr>
          </a:p>
          <a:p>
            <a:pPr algn="just">
              <a:lnSpc>
                <a:spcPct val="100000"/>
              </a:lnSpc>
              <a:spcBef>
                <a:spcPct val="0"/>
              </a:spcBef>
              <a:spcAft>
                <a:spcPts val="1200"/>
              </a:spcAft>
            </a:pPr>
            <a:r>
              <a:rPr lang="fr-FR" cap="none" smtClean="0">
                <a:solidFill>
                  <a:schemeClr val="tx1"/>
                </a:solidFill>
              </a:rPr>
              <a:t>cour </a:t>
            </a:r>
            <a:r>
              <a:rPr lang="fr-FR" cap="none">
                <a:solidFill>
                  <a:schemeClr val="tx1"/>
                </a:solidFill>
              </a:rPr>
              <a:t>d’appel de Paris, 20 février 2002</a:t>
            </a:r>
          </a:p>
          <a:p>
            <a:pPr algn="just">
              <a:lnSpc>
                <a:spcPct val="100000"/>
              </a:lnSpc>
              <a:spcBef>
                <a:spcPct val="0"/>
              </a:spcBef>
              <a:spcAft>
                <a:spcPts val="1200"/>
              </a:spcAft>
            </a:pPr>
            <a:r>
              <a:rPr lang="fr-FR" cap="none" err="1">
                <a:solidFill>
                  <a:schemeClr val="tx1"/>
                </a:solidFill>
              </a:rPr>
              <a:t>1</a:t>
            </a:r>
            <a:r>
              <a:rPr lang="fr-FR" cap="none" baseline="30000" err="1">
                <a:solidFill>
                  <a:schemeClr val="tx1"/>
                </a:solidFill>
              </a:rPr>
              <a:t>re</a:t>
            </a:r>
            <a:r>
              <a:rPr lang="fr-FR" cap="none">
                <a:solidFill>
                  <a:schemeClr val="tx1"/>
                </a:solidFill>
              </a:rPr>
              <a:t> chambre civile de la </a:t>
            </a:r>
            <a:r>
              <a:rPr lang="fr-FR" cap="none" smtClean="0">
                <a:solidFill>
                  <a:schemeClr val="tx1"/>
                </a:solidFill>
              </a:rPr>
              <a:t>cour </a:t>
            </a:r>
            <a:r>
              <a:rPr lang="fr-FR" cap="none">
                <a:solidFill>
                  <a:schemeClr val="tx1"/>
                </a:solidFill>
              </a:rPr>
              <a:t>de cassation, 15 juillet 1999</a:t>
            </a:r>
            <a:endParaRPr lang="en-GB" cap="none">
              <a:solidFill>
                <a:schemeClr val="tx1"/>
              </a:solidFill>
            </a:endParaRPr>
          </a:p>
          <a:p>
            <a:pPr>
              <a:lnSpc>
                <a:spcPct val="100000"/>
              </a:lnSpc>
              <a:spcBef>
                <a:spcPct val="0"/>
              </a:spcBef>
              <a:spcAft>
                <a:spcPts val="600"/>
              </a:spcAft>
            </a:pPr>
            <a:endParaRPr lang="en-GB" cap="none"/>
          </a:p>
          <a:p>
            <a:pPr>
              <a:lnSpc>
                <a:spcPct val="100000"/>
              </a:lnSpc>
              <a:spcBef>
                <a:spcPct val="0"/>
              </a:spcBef>
              <a:spcAft>
                <a:spcPts val="600"/>
              </a:spcAft>
            </a:pPr>
            <a:endParaRPr lang="en-GB"/>
          </a:p>
        </p:txBody>
      </p:sp>
      <p:sp>
        <p:nvSpPr>
          <p:cNvPr id="4" name="Date Placeholder 3"/>
          <p:cNvSpPr>
            <a:spLocks noGrp="1"/>
          </p:cNvSpPr>
          <p:nvPr>
            <p:ph type="dt" sz="half" idx="10"/>
          </p:nvPr>
        </p:nvSpPr>
        <p:spPr/>
        <p:txBody>
          <a:bodyPr/>
          <a:lstStyle/>
          <a:p>
            <a:r>
              <a:rPr lang="en-US" smtClean="0"/>
              <a:t>09/05/2017</a:t>
            </a:r>
            <a:endParaRPr lang="fr-FR"/>
          </a:p>
        </p:txBody>
      </p:sp>
      <p:sp>
        <p:nvSpPr>
          <p:cNvPr id="5" name="Footer Placeholder 4"/>
          <p:cNvSpPr>
            <a:spLocks noGrp="1"/>
          </p:cNvSpPr>
          <p:nvPr>
            <p:ph type="ftr" sz="quarter" idx="11"/>
          </p:nvPr>
        </p:nvSpPr>
        <p:spPr/>
        <p:txBody>
          <a:bodyPr/>
          <a:lstStyle/>
          <a:p>
            <a:r>
              <a:rPr lang="fr-FR" smtClean="0"/>
              <a:t>Ana Atallah - Le régime des sanctions internationales </a:t>
            </a:r>
            <a:endParaRPr lang="fr-FR"/>
          </a:p>
        </p:txBody>
      </p:sp>
    </p:spTree>
    <p:extLst>
      <p:ext uri="{BB962C8B-B14F-4D97-AF65-F5344CB8AC3E}">
        <p14:creationId xmlns:p14="http://schemas.microsoft.com/office/powerpoint/2010/main" val="4901407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cap="none"/>
              <a:t>2. Les sanctions économiques prises par l’Union </a:t>
            </a:r>
            <a:r>
              <a:rPr lang="fr-FR" sz="2000" cap="none" smtClean="0"/>
              <a:t>européenne</a:t>
            </a:r>
            <a:br>
              <a:rPr lang="fr-FR" sz="2000" cap="none" smtClean="0"/>
            </a:br>
            <a:endParaRPr lang="en-GB"/>
          </a:p>
        </p:txBody>
      </p:sp>
      <p:sp>
        <p:nvSpPr>
          <p:cNvPr id="3" name="Content Placeholder 2"/>
          <p:cNvSpPr>
            <a:spLocks noGrp="1"/>
          </p:cNvSpPr>
          <p:nvPr>
            <p:ph idx="1"/>
          </p:nvPr>
        </p:nvSpPr>
        <p:spPr/>
        <p:txBody>
          <a:bodyPr>
            <a:normAutofit/>
          </a:bodyPr>
          <a:lstStyle/>
          <a:p>
            <a:pPr algn="just">
              <a:lnSpc>
                <a:spcPct val="100000"/>
              </a:lnSpc>
              <a:spcBef>
                <a:spcPct val="0"/>
              </a:spcBef>
              <a:spcAft>
                <a:spcPts val="1200"/>
              </a:spcAft>
            </a:pPr>
            <a:r>
              <a:rPr lang="fr-FR" cap="none">
                <a:solidFill>
                  <a:schemeClr val="tx1"/>
                </a:solidFill>
              </a:rPr>
              <a:t>Afin  que les mesures restrictives du commerce prises par l’Union européenne sous la forme de règlements soient applicables, </a:t>
            </a:r>
            <a:r>
              <a:rPr lang="fr-FR" cap="none" smtClean="0">
                <a:solidFill>
                  <a:schemeClr val="tx1"/>
                </a:solidFill>
              </a:rPr>
              <a:t>elles doivent </a:t>
            </a:r>
            <a:r>
              <a:rPr lang="fr-FR" cap="none">
                <a:solidFill>
                  <a:schemeClr val="tx1"/>
                </a:solidFill>
              </a:rPr>
              <a:t>être soutenues par des dispositions </a:t>
            </a:r>
            <a:r>
              <a:rPr lang="fr-FR" cap="none" smtClean="0">
                <a:solidFill>
                  <a:schemeClr val="tx1"/>
                </a:solidFill>
              </a:rPr>
              <a:t>internes. </a:t>
            </a:r>
          </a:p>
          <a:p>
            <a:pPr algn="just">
              <a:lnSpc>
                <a:spcPct val="100000"/>
              </a:lnSpc>
              <a:spcBef>
                <a:spcPct val="0"/>
              </a:spcBef>
              <a:spcAft>
                <a:spcPts val="1200"/>
              </a:spcAft>
            </a:pPr>
            <a:r>
              <a:rPr lang="fr-FR" b="1" cap="none" smtClean="0">
                <a:solidFill>
                  <a:schemeClr val="tx1"/>
                </a:solidFill>
              </a:rPr>
              <a:t>«</a:t>
            </a:r>
            <a:r>
              <a:rPr lang="fr-FR" b="1" i="1" cap="none">
                <a:solidFill>
                  <a:schemeClr val="tx1"/>
                </a:solidFill>
              </a:rPr>
              <a:t> les règlements communautaires restreignant les relations commerciales avec la Serbie et le Monténégro </a:t>
            </a:r>
            <a:r>
              <a:rPr lang="fr-FR" b="1" i="1" cap="none" smtClean="0">
                <a:solidFill>
                  <a:schemeClr val="tx1"/>
                </a:solidFill>
              </a:rPr>
              <a:t>[…], </a:t>
            </a:r>
            <a:r>
              <a:rPr lang="fr-FR" b="1" i="1" cap="none">
                <a:solidFill>
                  <a:schemeClr val="tx1"/>
                </a:solidFill>
              </a:rPr>
              <a:t>faute de dispositions de droit </a:t>
            </a:r>
            <a:r>
              <a:rPr lang="fr-FR" b="1" i="1" cap="none" smtClean="0">
                <a:solidFill>
                  <a:schemeClr val="tx1"/>
                </a:solidFill>
              </a:rPr>
              <a:t>interne </a:t>
            </a:r>
            <a:r>
              <a:rPr lang="fr-FR" b="1" i="1" cap="none">
                <a:solidFill>
                  <a:schemeClr val="tx1"/>
                </a:solidFill>
              </a:rPr>
              <a:t>prises conformément à l’article 21 du code des douanes, ne </a:t>
            </a:r>
            <a:r>
              <a:rPr lang="fr-FR" b="1" i="1" cap="none" smtClean="0">
                <a:solidFill>
                  <a:schemeClr val="tx1"/>
                </a:solidFill>
              </a:rPr>
              <a:t>pouvaient </a:t>
            </a:r>
            <a:r>
              <a:rPr lang="fr-FR" b="1" i="1" cap="none">
                <a:solidFill>
                  <a:schemeClr val="tx1"/>
                </a:solidFill>
              </a:rPr>
              <a:t>suffire à fonder des poursuites pour </a:t>
            </a:r>
            <a:r>
              <a:rPr lang="fr-FR" b="1" i="1" cap="none" smtClean="0">
                <a:solidFill>
                  <a:schemeClr val="tx1"/>
                </a:solidFill>
              </a:rPr>
              <a:t>contrebande. </a:t>
            </a:r>
            <a:r>
              <a:rPr lang="fr-FR" b="1" cap="none" smtClean="0">
                <a:solidFill>
                  <a:schemeClr val="tx1"/>
                </a:solidFill>
              </a:rPr>
              <a:t>»</a:t>
            </a:r>
            <a:r>
              <a:rPr lang="fr-FR" smtClean="0"/>
              <a:t> </a:t>
            </a:r>
          </a:p>
          <a:p>
            <a:pPr algn="just">
              <a:lnSpc>
                <a:spcPct val="100000"/>
              </a:lnSpc>
              <a:spcBef>
                <a:spcPct val="0"/>
              </a:spcBef>
              <a:spcAft>
                <a:spcPts val="1200"/>
              </a:spcAft>
            </a:pPr>
            <a:r>
              <a:rPr lang="fr-FR" u="sng" cap="none" smtClean="0">
                <a:solidFill>
                  <a:schemeClr val="tx1"/>
                </a:solidFill>
              </a:rPr>
              <a:t>chambre </a:t>
            </a:r>
            <a:r>
              <a:rPr lang="fr-FR" u="sng" cap="none">
                <a:solidFill>
                  <a:schemeClr val="tx1"/>
                </a:solidFill>
              </a:rPr>
              <a:t>criminelle de la cour de </a:t>
            </a:r>
            <a:r>
              <a:rPr lang="fr-FR" u="sng" cap="none" smtClean="0">
                <a:solidFill>
                  <a:schemeClr val="tx1"/>
                </a:solidFill>
              </a:rPr>
              <a:t>cassation, </a:t>
            </a:r>
            <a:r>
              <a:rPr lang="fr-FR" u="sng" cap="none">
                <a:solidFill>
                  <a:schemeClr val="tx1"/>
                </a:solidFill>
              </a:rPr>
              <a:t>18 mai 1998</a:t>
            </a:r>
            <a:endParaRPr lang="en-GB" u="sng" cap="none">
              <a:solidFill>
                <a:schemeClr val="tx1"/>
              </a:solidFill>
            </a:endParaRPr>
          </a:p>
          <a:p>
            <a:pPr>
              <a:lnSpc>
                <a:spcPct val="100000"/>
              </a:lnSpc>
              <a:spcBef>
                <a:spcPct val="0"/>
              </a:spcBef>
              <a:spcAft>
                <a:spcPts val="1200"/>
              </a:spcAft>
            </a:pPr>
            <a:r>
              <a:rPr lang="fr-FR" cap="none">
                <a:solidFill>
                  <a:schemeClr val="tx1"/>
                </a:solidFill>
              </a:rPr>
              <a:t>Article 21 du code des douanes </a:t>
            </a:r>
            <a:r>
              <a:rPr lang="fr-FR" cap="none" smtClean="0">
                <a:solidFill>
                  <a:schemeClr val="tx1"/>
                </a:solidFill>
              </a:rPr>
              <a:t>:</a:t>
            </a:r>
          </a:p>
          <a:p>
            <a:pPr algn="just">
              <a:lnSpc>
                <a:spcPct val="100000"/>
              </a:lnSpc>
              <a:spcBef>
                <a:spcPct val="0"/>
              </a:spcBef>
              <a:spcAft>
                <a:spcPts val="1200"/>
              </a:spcAft>
            </a:pPr>
            <a:r>
              <a:rPr lang="fr-FR" b="1" cap="none">
                <a:solidFill>
                  <a:schemeClr val="tx1"/>
                </a:solidFill>
              </a:rPr>
              <a:t>« </a:t>
            </a:r>
            <a:r>
              <a:rPr lang="fr-FR" b="1" i="1" cap="none">
                <a:solidFill>
                  <a:schemeClr val="tx1"/>
                </a:solidFill>
              </a:rPr>
              <a:t>En cas de mobilisation, en cas d'agression manifeste mettant le pays dans la nécessité de pourvoir à sa défense, en période de tension extérieure lorsque les circonstances l'exigent, le Gouvernement peut réglementer ou suspendre l'importation et l'exportation de certaines marchandises, par décrets pris en conseil des ministres. Ces décrets sont pris sur la proposition du ministre chargé de l'organisation économique de la nation pour le temps de guerre. </a:t>
            </a:r>
            <a:r>
              <a:rPr lang="fr-FR" b="1" cap="none">
                <a:solidFill>
                  <a:schemeClr val="tx1"/>
                </a:solidFill>
              </a:rPr>
              <a:t>»</a:t>
            </a:r>
            <a:endParaRPr lang="en-GB" b="1" cap="none">
              <a:solidFill>
                <a:schemeClr val="tx1"/>
              </a:solidFill>
            </a:endParaRPr>
          </a:p>
          <a:p>
            <a:pPr>
              <a:lnSpc>
                <a:spcPct val="100000"/>
              </a:lnSpc>
              <a:spcBef>
                <a:spcPct val="0"/>
              </a:spcBef>
              <a:spcAft>
                <a:spcPts val="1200"/>
              </a:spcAft>
            </a:pPr>
            <a:endParaRPr lang="en-GB"/>
          </a:p>
        </p:txBody>
      </p:sp>
      <p:sp>
        <p:nvSpPr>
          <p:cNvPr id="4" name="Date Placeholder 3"/>
          <p:cNvSpPr>
            <a:spLocks noGrp="1"/>
          </p:cNvSpPr>
          <p:nvPr>
            <p:ph type="dt" sz="half" idx="10"/>
          </p:nvPr>
        </p:nvSpPr>
        <p:spPr/>
        <p:txBody>
          <a:bodyPr/>
          <a:lstStyle/>
          <a:p>
            <a:r>
              <a:rPr lang="en-US" smtClean="0"/>
              <a:t>09/05/2017</a:t>
            </a:r>
            <a:endParaRPr lang="fr-FR"/>
          </a:p>
        </p:txBody>
      </p:sp>
      <p:sp>
        <p:nvSpPr>
          <p:cNvPr id="5" name="Footer Placeholder 4"/>
          <p:cNvSpPr>
            <a:spLocks noGrp="1"/>
          </p:cNvSpPr>
          <p:nvPr>
            <p:ph type="ftr" sz="quarter" idx="11"/>
          </p:nvPr>
        </p:nvSpPr>
        <p:spPr/>
        <p:txBody>
          <a:bodyPr/>
          <a:lstStyle/>
          <a:p>
            <a:r>
              <a:rPr lang="fr-FR" smtClean="0"/>
              <a:t>Ana Atallah - Le régime des sanctions internationales </a:t>
            </a:r>
            <a:endParaRPr lang="fr-FR"/>
          </a:p>
        </p:txBody>
      </p:sp>
    </p:spTree>
    <p:extLst>
      <p:ext uri="{BB962C8B-B14F-4D97-AF65-F5344CB8AC3E}">
        <p14:creationId xmlns:p14="http://schemas.microsoft.com/office/powerpoint/2010/main" val="23963972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cap="none"/>
              <a:t>3. Le projet de loi en cours d’examen en </a:t>
            </a:r>
            <a:r>
              <a:rPr lang="fr-FR" sz="2000" cap="none" smtClean="0"/>
              <a:t>France</a:t>
            </a:r>
            <a:br>
              <a:rPr lang="fr-FR" sz="2000" cap="none" smtClean="0"/>
            </a:br>
            <a:endParaRPr lang="en-GB"/>
          </a:p>
        </p:txBody>
      </p:sp>
      <p:sp>
        <p:nvSpPr>
          <p:cNvPr id="3" name="Content Placeholder 2"/>
          <p:cNvSpPr>
            <a:spLocks noGrp="1"/>
          </p:cNvSpPr>
          <p:nvPr>
            <p:ph idx="1"/>
          </p:nvPr>
        </p:nvSpPr>
        <p:spPr>
          <a:xfrm>
            <a:off x="1136233" y="1345937"/>
            <a:ext cx="9085677" cy="5026981"/>
          </a:xfrm>
        </p:spPr>
        <p:txBody>
          <a:bodyPr>
            <a:noAutofit/>
          </a:bodyPr>
          <a:lstStyle/>
          <a:p>
            <a:pPr algn="just">
              <a:lnSpc>
                <a:spcPct val="100000"/>
              </a:lnSpc>
              <a:spcBef>
                <a:spcPct val="0"/>
              </a:spcBef>
              <a:spcAft>
                <a:spcPts val="1200"/>
              </a:spcAft>
            </a:pPr>
            <a:r>
              <a:rPr lang="fr-FR" cap="none">
                <a:solidFill>
                  <a:schemeClr val="tx1"/>
                </a:solidFill>
              </a:rPr>
              <a:t>Texte n° 670 adopté par l’Assemblée nationale en première lecture le 28 janvier 2016 relatif à la violation des embargos et autres mesures restrictives visant à insérer dans le code pénal sous le titre III du livre IV un chapitre VII intitulé « De la violation des embargos et autres mesures restrictives ».</a:t>
            </a:r>
            <a:endParaRPr lang="en-GB" cap="none">
              <a:solidFill>
                <a:schemeClr val="tx1"/>
              </a:solidFill>
            </a:endParaRPr>
          </a:p>
          <a:p>
            <a:pPr algn="just">
              <a:lnSpc>
                <a:spcPct val="100000"/>
              </a:lnSpc>
              <a:spcBef>
                <a:spcPct val="0"/>
              </a:spcBef>
              <a:spcAft>
                <a:spcPts val="1200"/>
              </a:spcAft>
            </a:pPr>
            <a:r>
              <a:rPr lang="fr-FR" cap="none">
                <a:solidFill>
                  <a:schemeClr val="tx1"/>
                </a:solidFill>
              </a:rPr>
              <a:t>En gestation depuis 2006, ce texte permettra de donner aux embargos un cadre législatif national, inexistant à ce jour.</a:t>
            </a:r>
            <a:endParaRPr lang="en-GB" cap="none">
              <a:solidFill>
                <a:schemeClr val="tx1"/>
              </a:solidFill>
            </a:endParaRPr>
          </a:p>
          <a:p>
            <a:pPr algn="just">
              <a:lnSpc>
                <a:spcPct val="100000"/>
              </a:lnSpc>
              <a:spcBef>
                <a:spcPct val="0"/>
              </a:spcBef>
              <a:spcAft>
                <a:spcPts val="1200"/>
              </a:spcAft>
            </a:pPr>
            <a:r>
              <a:rPr lang="fr-FR" cap="none">
                <a:solidFill>
                  <a:schemeClr val="tx1"/>
                </a:solidFill>
              </a:rPr>
              <a:t> Définition des sanctions </a:t>
            </a:r>
            <a:r>
              <a:rPr lang="fr-FR" cap="none" smtClean="0">
                <a:solidFill>
                  <a:schemeClr val="tx1"/>
                </a:solidFill>
              </a:rPr>
              <a:t>internationales dans ce projet de loi :</a:t>
            </a:r>
            <a:endParaRPr lang="fr-FR" cap="none">
              <a:solidFill>
                <a:schemeClr val="tx1"/>
              </a:solidFill>
            </a:endParaRPr>
          </a:p>
          <a:p>
            <a:pPr algn="just">
              <a:lnSpc>
                <a:spcPct val="100000"/>
              </a:lnSpc>
              <a:spcBef>
                <a:spcPct val="0"/>
              </a:spcBef>
              <a:spcAft>
                <a:spcPts val="1200"/>
              </a:spcAft>
            </a:pPr>
            <a:r>
              <a:rPr lang="fr-FR" b="1" cap="none" smtClean="0">
                <a:solidFill>
                  <a:schemeClr val="tx1"/>
                </a:solidFill>
              </a:rPr>
              <a:t>«</a:t>
            </a:r>
            <a:r>
              <a:rPr lang="fr-FR" b="1" i="1" cap="none" smtClean="0">
                <a:solidFill>
                  <a:schemeClr val="tx1"/>
                </a:solidFill>
              </a:rPr>
              <a:t> Art</a:t>
            </a:r>
            <a:r>
              <a:rPr lang="fr-FR" b="1" i="1" cap="none">
                <a:solidFill>
                  <a:schemeClr val="tx1"/>
                </a:solidFill>
              </a:rPr>
              <a:t>. 437-1. – I. – Constitue un embargo ou une mesure restrictive au sens du présent chapitre le fait d’interdire ou de restreindre des activités commerciales, économiques ou financières ou des actions de formation, de conseil ou d’assistance technique en relation avec une puissance étrangère, une entreprise ou une organisation étrangère ou sous contrôle étranger ou avec leurs agents ou toute autre personne, en application : </a:t>
            </a:r>
          </a:p>
          <a:p>
            <a:pPr algn="just">
              <a:lnSpc>
                <a:spcPct val="100000"/>
              </a:lnSpc>
              <a:spcBef>
                <a:spcPct val="0"/>
              </a:spcBef>
              <a:spcAft>
                <a:spcPts val="1200"/>
              </a:spcAft>
            </a:pPr>
            <a:r>
              <a:rPr lang="fr-FR" b="1" i="1" cap="none">
                <a:solidFill>
                  <a:schemeClr val="tx1"/>
                </a:solidFill>
              </a:rPr>
              <a:t>1° De la loi ;</a:t>
            </a:r>
          </a:p>
          <a:p>
            <a:pPr algn="just">
              <a:lnSpc>
                <a:spcPct val="100000"/>
              </a:lnSpc>
              <a:spcBef>
                <a:spcPct val="0"/>
              </a:spcBef>
              <a:spcAft>
                <a:spcPts val="1200"/>
              </a:spcAft>
            </a:pPr>
            <a:r>
              <a:rPr lang="fr-FR" b="1" i="1" cap="none">
                <a:solidFill>
                  <a:schemeClr val="tx1"/>
                </a:solidFill>
              </a:rPr>
              <a:t>2° D’un acte pris sur le fondement du traité sur l’Union européenne ou du traité sur le fonctionnement de l’Union européenne ;</a:t>
            </a:r>
          </a:p>
          <a:p>
            <a:pPr algn="just">
              <a:lnSpc>
                <a:spcPct val="100000"/>
              </a:lnSpc>
              <a:spcBef>
                <a:spcPct val="0"/>
              </a:spcBef>
              <a:spcAft>
                <a:spcPts val="1200"/>
              </a:spcAft>
            </a:pPr>
            <a:r>
              <a:rPr lang="fr-FR" b="1" i="1" cap="none">
                <a:solidFill>
                  <a:schemeClr val="tx1"/>
                </a:solidFill>
              </a:rPr>
              <a:t>3° D’un accord international régulièrement ratifié ou approuvé ;</a:t>
            </a:r>
          </a:p>
          <a:p>
            <a:pPr algn="just">
              <a:lnSpc>
                <a:spcPct val="100000"/>
              </a:lnSpc>
              <a:spcBef>
                <a:spcPct val="0"/>
              </a:spcBef>
              <a:spcAft>
                <a:spcPts val="1200"/>
              </a:spcAft>
            </a:pPr>
            <a:r>
              <a:rPr lang="fr-FR" b="1" i="1" cap="none">
                <a:solidFill>
                  <a:schemeClr val="tx1"/>
                </a:solidFill>
              </a:rPr>
              <a:t>4° D’une résolution du Conseil de sécurité des Nations </a:t>
            </a:r>
            <a:r>
              <a:rPr lang="fr-FR" b="1" i="1" cap="none" smtClean="0">
                <a:solidFill>
                  <a:schemeClr val="tx1"/>
                </a:solidFill>
              </a:rPr>
              <a:t>unies.</a:t>
            </a:r>
            <a:r>
              <a:rPr lang="fr-FR" b="1" i="1" cap="none">
                <a:solidFill>
                  <a:schemeClr val="tx1"/>
                </a:solidFill>
              </a:rPr>
              <a:t> </a:t>
            </a:r>
            <a:r>
              <a:rPr lang="fr-FR" b="1" cap="none">
                <a:solidFill>
                  <a:schemeClr val="tx1"/>
                </a:solidFill>
              </a:rPr>
              <a:t>»</a:t>
            </a:r>
            <a:endParaRPr lang="en-GB" b="1" cap="none">
              <a:solidFill>
                <a:schemeClr val="tx1"/>
              </a:solidFill>
            </a:endParaRPr>
          </a:p>
          <a:p>
            <a:pPr algn="just">
              <a:lnSpc>
                <a:spcPct val="100000"/>
              </a:lnSpc>
              <a:spcBef>
                <a:spcPct val="0"/>
              </a:spcBef>
              <a:spcAft>
                <a:spcPts val="1200"/>
              </a:spcAft>
            </a:pPr>
            <a:endParaRPr lang="en-GB" cap="none" smtClean="0"/>
          </a:p>
          <a:p>
            <a:pPr>
              <a:lnSpc>
                <a:spcPct val="100000"/>
              </a:lnSpc>
              <a:spcBef>
                <a:spcPct val="0"/>
              </a:spcBef>
              <a:spcAft>
                <a:spcPts val="1200"/>
              </a:spcAft>
            </a:pPr>
            <a:endParaRPr lang="en-GB"/>
          </a:p>
        </p:txBody>
      </p:sp>
      <p:sp>
        <p:nvSpPr>
          <p:cNvPr id="4" name="Date Placeholder 3"/>
          <p:cNvSpPr>
            <a:spLocks noGrp="1"/>
          </p:cNvSpPr>
          <p:nvPr>
            <p:ph type="dt" sz="half" idx="10"/>
          </p:nvPr>
        </p:nvSpPr>
        <p:spPr/>
        <p:txBody>
          <a:bodyPr/>
          <a:lstStyle/>
          <a:p>
            <a:r>
              <a:rPr lang="en-US" smtClean="0"/>
              <a:t>09/05/2017</a:t>
            </a:r>
            <a:endParaRPr lang="fr-FR"/>
          </a:p>
        </p:txBody>
      </p:sp>
      <p:sp>
        <p:nvSpPr>
          <p:cNvPr id="5" name="Footer Placeholder 4"/>
          <p:cNvSpPr>
            <a:spLocks noGrp="1"/>
          </p:cNvSpPr>
          <p:nvPr>
            <p:ph type="ftr" sz="quarter" idx="11"/>
          </p:nvPr>
        </p:nvSpPr>
        <p:spPr/>
        <p:txBody>
          <a:bodyPr/>
          <a:lstStyle/>
          <a:p>
            <a:r>
              <a:rPr lang="fr-FR" smtClean="0"/>
              <a:t>Ana Atallah - Le régime des sanctions internationales </a:t>
            </a:r>
            <a:endParaRPr lang="fr-FR"/>
          </a:p>
        </p:txBody>
      </p:sp>
    </p:spTree>
    <p:extLst>
      <p:ext uri="{BB962C8B-B14F-4D97-AF65-F5344CB8AC3E}">
        <p14:creationId xmlns:p14="http://schemas.microsoft.com/office/powerpoint/2010/main" val="20418590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cap="none"/>
              <a:t>3. Le projet de loi en cours d’examen en France</a:t>
            </a:r>
            <a:br>
              <a:rPr lang="fr-FR" sz="2000" cap="none"/>
            </a:br>
            <a:endParaRPr lang="en-GB" sz="2000"/>
          </a:p>
        </p:txBody>
      </p:sp>
      <p:sp>
        <p:nvSpPr>
          <p:cNvPr id="3" name="Content Placeholder 2"/>
          <p:cNvSpPr>
            <a:spLocks noGrp="1"/>
          </p:cNvSpPr>
          <p:nvPr>
            <p:ph idx="1"/>
          </p:nvPr>
        </p:nvSpPr>
        <p:spPr/>
        <p:txBody>
          <a:bodyPr>
            <a:normAutofit/>
          </a:bodyPr>
          <a:lstStyle/>
          <a:p>
            <a:r>
              <a:rPr lang="fr-FR" cap="none">
                <a:solidFill>
                  <a:schemeClr val="tx1"/>
                </a:solidFill>
              </a:rPr>
              <a:t>Article 459.1 bis du code des douanes :</a:t>
            </a:r>
            <a:endParaRPr lang="en-GB" cap="none">
              <a:solidFill>
                <a:schemeClr val="tx1"/>
              </a:solidFill>
            </a:endParaRPr>
          </a:p>
          <a:p>
            <a:pPr algn="just"/>
            <a:r>
              <a:rPr lang="fr-FR"/>
              <a:t> </a:t>
            </a:r>
            <a:r>
              <a:rPr lang="fr-FR" b="1" cap="none">
                <a:solidFill>
                  <a:schemeClr val="tx1"/>
                </a:solidFill>
              </a:rPr>
              <a:t>«</a:t>
            </a:r>
            <a:r>
              <a:rPr lang="fr-FR" b="1" i="1" cap="none">
                <a:solidFill>
                  <a:schemeClr val="tx1"/>
                </a:solidFill>
              </a:rPr>
              <a:t> Est puni des mêmes peines le fait, pour toute personne, de contrevenir ou de tenter de contrevenir aux mesures de restriction des relations économiques et financières prévues par la réglementation communautaire prise en application de l'article 215 du traité sur le fonctionnement de l'Union européenne ou par les traités et accords internationaux régulièrement approuvés et ratifiés par la France. </a:t>
            </a:r>
            <a:r>
              <a:rPr lang="fr-FR" b="1" cap="none">
                <a:solidFill>
                  <a:schemeClr val="tx1"/>
                </a:solidFill>
              </a:rPr>
              <a:t>»</a:t>
            </a:r>
            <a:endParaRPr lang="en-GB"/>
          </a:p>
        </p:txBody>
      </p:sp>
      <p:sp>
        <p:nvSpPr>
          <p:cNvPr id="4" name="Date Placeholder 3"/>
          <p:cNvSpPr>
            <a:spLocks noGrp="1"/>
          </p:cNvSpPr>
          <p:nvPr>
            <p:ph type="dt" sz="half" idx="10"/>
          </p:nvPr>
        </p:nvSpPr>
        <p:spPr/>
        <p:txBody>
          <a:bodyPr/>
          <a:lstStyle/>
          <a:p>
            <a:r>
              <a:rPr lang="en-US" smtClean="0"/>
              <a:t>09/05/2017</a:t>
            </a:r>
            <a:endParaRPr lang="fr-FR"/>
          </a:p>
        </p:txBody>
      </p:sp>
      <p:sp>
        <p:nvSpPr>
          <p:cNvPr id="5" name="Footer Placeholder 4"/>
          <p:cNvSpPr>
            <a:spLocks noGrp="1"/>
          </p:cNvSpPr>
          <p:nvPr>
            <p:ph type="ftr" sz="quarter" idx="11"/>
          </p:nvPr>
        </p:nvSpPr>
        <p:spPr/>
        <p:txBody>
          <a:bodyPr/>
          <a:lstStyle/>
          <a:p>
            <a:r>
              <a:rPr lang="fr-FR" smtClean="0"/>
              <a:t>Ana Atallah - Le régime des sanctions internationales </a:t>
            </a:r>
            <a:endParaRPr lang="fr-FR"/>
          </a:p>
        </p:txBody>
      </p:sp>
    </p:spTree>
    <p:extLst>
      <p:ext uri="{BB962C8B-B14F-4D97-AF65-F5344CB8AC3E}">
        <p14:creationId xmlns:p14="http://schemas.microsoft.com/office/powerpoint/2010/main" val="12097118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cap="none"/>
              <a:t>4. Les procédures arbitrales et étatiques au regard des sanctions</a:t>
            </a:r>
            <a:br>
              <a:rPr lang="fr-FR" sz="2000" cap="none"/>
            </a:br>
            <a:r>
              <a:rPr lang="fr-FR" sz="2000" cap="none"/>
              <a:t>    internationales – remarques sur la jurisprudence</a:t>
            </a:r>
            <a:endParaRPr lang="en-GB"/>
          </a:p>
        </p:txBody>
      </p:sp>
      <p:sp>
        <p:nvSpPr>
          <p:cNvPr id="3" name="Content Placeholder 2"/>
          <p:cNvSpPr>
            <a:spLocks noGrp="1"/>
          </p:cNvSpPr>
          <p:nvPr>
            <p:ph idx="1"/>
          </p:nvPr>
        </p:nvSpPr>
        <p:spPr>
          <a:xfrm>
            <a:off x="1136233" y="1345938"/>
            <a:ext cx="9085677" cy="2752262"/>
          </a:xfrm>
        </p:spPr>
        <p:txBody>
          <a:bodyPr>
            <a:normAutofit/>
          </a:bodyPr>
          <a:lstStyle/>
          <a:p>
            <a:r>
              <a:rPr lang="fr-FR" cap="none" smtClean="0">
                <a:solidFill>
                  <a:schemeClr val="tx1"/>
                </a:solidFill>
              </a:rPr>
              <a:t>a) jurisprudence parcellaire</a:t>
            </a:r>
          </a:p>
          <a:p>
            <a:r>
              <a:rPr lang="fr-FR" cap="none" smtClean="0">
                <a:solidFill>
                  <a:schemeClr val="tx1"/>
                </a:solidFill>
              </a:rPr>
              <a:t>b) l’exemple des garanties bancaires</a:t>
            </a:r>
          </a:p>
          <a:p>
            <a:r>
              <a:rPr lang="fr-FR" cap="none" smtClean="0">
                <a:solidFill>
                  <a:schemeClr val="tx1"/>
                </a:solidFill>
              </a:rPr>
              <a:t>    . jurisprudence française</a:t>
            </a:r>
          </a:p>
          <a:p>
            <a:r>
              <a:rPr lang="fr-FR" cap="none">
                <a:solidFill>
                  <a:schemeClr val="tx1"/>
                </a:solidFill>
              </a:rPr>
              <a:t> </a:t>
            </a:r>
            <a:r>
              <a:rPr lang="fr-FR" cap="none" smtClean="0">
                <a:solidFill>
                  <a:schemeClr val="tx1"/>
                </a:solidFill>
              </a:rPr>
              <a:t>   . jurisprudence étrangère  </a:t>
            </a:r>
            <a:endParaRPr lang="en-GB" cap="none" smtClean="0"/>
          </a:p>
          <a:p>
            <a:endParaRPr lang="en-GB"/>
          </a:p>
        </p:txBody>
      </p:sp>
      <p:sp>
        <p:nvSpPr>
          <p:cNvPr id="4" name="Date Placeholder 3"/>
          <p:cNvSpPr>
            <a:spLocks noGrp="1"/>
          </p:cNvSpPr>
          <p:nvPr>
            <p:ph type="dt" sz="half" idx="10"/>
          </p:nvPr>
        </p:nvSpPr>
        <p:spPr/>
        <p:txBody>
          <a:bodyPr/>
          <a:lstStyle/>
          <a:p>
            <a:r>
              <a:rPr lang="en-US" smtClean="0"/>
              <a:t>09/05/2017</a:t>
            </a:r>
            <a:endParaRPr lang="fr-FR"/>
          </a:p>
        </p:txBody>
      </p:sp>
      <p:sp>
        <p:nvSpPr>
          <p:cNvPr id="5" name="Footer Placeholder 4"/>
          <p:cNvSpPr>
            <a:spLocks noGrp="1"/>
          </p:cNvSpPr>
          <p:nvPr>
            <p:ph type="ftr" sz="quarter" idx="11"/>
          </p:nvPr>
        </p:nvSpPr>
        <p:spPr/>
        <p:txBody>
          <a:bodyPr/>
          <a:lstStyle/>
          <a:p>
            <a:r>
              <a:rPr lang="fr-FR" smtClean="0"/>
              <a:t>Ana Atallah - Le régime des sanctions internationales </a:t>
            </a:r>
            <a:endParaRPr lang="fr-FR"/>
          </a:p>
        </p:txBody>
      </p:sp>
    </p:spTree>
    <p:extLst>
      <p:ext uri="{BB962C8B-B14F-4D97-AF65-F5344CB8AC3E}">
        <p14:creationId xmlns:p14="http://schemas.microsoft.com/office/powerpoint/2010/main" val="14593340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6.07.15"/>
  <p:tag name="AS_TITLE" val="Aspose.Slides for .NET 4.0"/>
  <p:tag name="AS_VERSION" val="16.6.0.0"/>
</p:tagLst>
</file>

<file path=ppt/theme/theme1.xml><?xml version="1.0" encoding="utf-8"?>
<a:theme xmlns:a="http://schemas.openxmlformats.org/drawingml/2006/main" name="Masque Powerpoint">
  <a:themeElements>
    <a:clrScheme name="Barreau Paris_PPT_Couleurs">
      <a:dk1>
        <a:sysClr val="windowText" lastClr="000000"/>
      </a:dk1>
      <a:lt1>
        <a:sysClr val="window" lastClr="FFFFFF"/>
      </a:lt1>
      <a:dk2>
        <a:srgbClr val="5AB7B2"/>
      </a:dk2>
      <a:lt2>
        <a:srgbClr val="EDEEEF"/>
      </a:lt2>
      <a:accent1>
        <a:srgbClr val="5AB7B2"/>
      </a:accent1>
      <a:accent2>
        <a:srgbClr val="9BCBCB"/>
      </a:accent2>
      <a:accent3>
        <a:srgbClr val="B9D1EA"/>
      </a:accent3>
      <a:accent4>
        <a:srgbClr val="F4CE3C"/>
      </a:accent4>
      <a:accent5>
        <a:srgbClr val="EDEEEF"/>
      </a:accent5>
      <a:accent6>
        <a:srgbClr val="616D78"/>
      </a:accent6>
      <a:hlink>
        <a:srgbClr val="000000"/>
      </a:hlink>
      <a:folHlink>
        <a:srgbClr val="000000"/>
      </a:folHlink>
    </a:clrScheme>
    <a:fontScheme name="Office Classique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36000" tIns="36000" rIns="36000" bIns="36000"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0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Powerpoint</Template>
  <TotalTime>0</TotalTime>
  <Words>317</Words>
  <Application>Microsoft Office PowerPoint</Application>
  <PresentationFormat>Personnalisé</PresentationFormat>
  <Paragraphs>67</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Masque Powerpoint</vt:lpstr>
      <vt:lpstr>Présentation PowerPoint</vt:lpstr>
      <vt:lpstr>LE REGIME DES SANCTIONS INTERNATIONALES  Ana Atallah, Avocat aux Barreaux de Paris et New York</vt:lpstr>
      <vt:lpstr>Introduction</vt:lpstr>
      <vt:lpstr>1.  les sanctions internationales édictées par le Conseil de  sécurité des Nations unies  2.  les sanctions économiques prises par l’Union européenne  3.  le projet de loi en cours d’examen en France  4.  les procédures arbitrales et étatiques au regard des sanctions  internationales – remarques sur la jurisprudence </vt:lpstr>
      <vt:lpstr>1. Les sanctions internationales édictées par le Conseil de sécurité     des Nations unies</vt:lpstr>
      <vt:lpstr>2. Les sanctions économiques prises par l’Union européenne </vt:lpstr>
      <vt:lpstr>3. Le projet de loi en cours d’examen en France </vt:lpstr>
      <vt:lpstr>3. Le projet de loi en cours d’examen en France </vt:lpstr>
      <vt:lpstr>4. Les procédures arbitrales et étatiques au regard des sanctions     internationales – remarques sur la jurisprudence</vt:lpstr>
      <vt:lpstr>Remarques conclusives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2017-05-06T14:11:48Z</cp:lastPrinted>
  <dcterms:created xsi:type="dcterms:W3CDTF">2017-05-06T14:11:48Z</dcterms:created>
  <dcterms:modified xsi:type="dcterms:W3CDTF">2017-06-14T12:49:55Z</dcterms:modified>
</cp:coreProperties>
</file>